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4" r:id="rId1"/>
  </p:sldMasterIdLst>
  <p:notesMasterIdLst>
    <p:notesMasterId r:id="rId37"/>
  </p:notesMasterIdLst>
  <p:handoutMasterIdLst>
    <p:handoutMasterId r:id="rId38"/>
  </p:handoutMasterIdLst>
  <p:sldIdLst>
    <p:sldId id="256" r:id="rId2"/>
    <p:sldId id="399" r:id="rId3"/>
    <p:sldId id="395" r:id="rId4"/>
    <p:sldId id="396" r:id="rId5"/>
    <p:sldId id="363" r:id="rId6"/>
    <p:sldId id="365" r:id="rId7"/>
    <p:sldId id="354" r:id="rId8"/>
    <p:sldId id="355" r:id="rId9"/>
    <p:sldId id="398" r:id="rId10"/>
    <p:sldId id="356" r:id="rId11"/>
    <p:sldId id="370" r:id="rId12"/>
    <p:sldId id="371" r:id="rId13"/>
    <p:sldId id="372" r:id="rId14"/>
    <p:sldId id="373" r:id="rId15"/>
    <p:sldId id="374" r:id="rId16"/>
    <p:sldId id="375" r:id="rId17"/>
    <p:sldId id="377" r:id="rId18"/>
    <p:sldId id="378" r:id="rId19"/>
    <p:sldId id="393" r:id="rId20"/>
    <p:sldId id="394" r:id="rId21"/>
    <p:sldId id="379" r:id="rId22"/>
    <p:sldId id="380" r:id="rId23"/>
    <p:sldId id="381" r:id="rId24"/>
    <p:sldId id="382" r:id="rId25"/>
    <p:sldId id="383" r:id="rId26"/>
    <p:sldId id="384" r:id="rId27"/>
    <p:sldId id="385" r:id="rId28"/>
    <p:sldId id="386" r:id="rId29"/>
    <p:sldId id="353" r:id="rId30"/>
    <p:sldId id="364" r:id="rId31"/>
    <p:sldId id="369" r:id="rId32"/>
    <p:sldId id="366" r:id="rId33"/>
    <p:sldId id="367" r:id="rId34"/>
    <p:sldId id="368" r:id="rId35"/>
    <p:sldId id="294" r:id="rId3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86" autoAdjust="0"/>
  </p:normalViewPr>
  <p:slideViewPr>
    <p:cSldViewPr snapToGrid="0">
      <p:cViewPr varScale="1">
        <p:scale>
          <a:sx n="108" d="100"/>
          <a:sy n="108" d="100"/>
        </p:scale>
        <p:origin x="678" y="114"/>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F2B447E-6EFB-4657-B114-F0AA37501FFD}" type="datetimeFigureOut">
              <a:rPr lang="en-US" smtClean="0"/>
              <a:t>7/17/2019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77C2D7E-41B8-4794-BED5-3694F64A4F46}" type="slidenum">
              <a:rPr lang="en-US" smtClean="0"/>
              <a:t>‹#›</a:t>
            </a:fld>
            <a:endParaRPr lang="en-US"/>
          </a:p>
        </p:txBody>
      </p:sp>
    </p:spTree>
    <p:extLst>
      <p:ext uri="{BB962C8B-B14F-4D97-AF65-F5344CB8AC3E}">
        <p14:creationId xmlns:p14="http://schemas.microsoft.com/office/powerpoint/2010/main" val="2193576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4665543-7B7C-4526-8B08-39D9338BD6FF}" type="datetimeFigureOut">
              <a:rPr lang="en-US" smtClean="0"/>
              <a:t>7/17/2019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C797EBC-1442-4F57-8782-E9A252DBA023}" type="slidenum">
              <a:rPr lang="en-US" smtClean="0"/>
              <a:t>‹#›</a:t>
            </a:fld>
            <a:endParaRPr lang="en-US"/>
          </a:p>
        </p:txBody>
      </p:sp>
    </p:spTree>
    <p:extLst>
      <p:ext uri="{BB962C8B-B14F-4D97-AF65-F5344CB8AC3E}">
        <p14:creationId xmlns:p14="http://schemas.microsoft.com/office/powerpoint/2010/main" val="37578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144600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DF5425-B34A-496F-9918-8C2279146E1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87791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964016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4014743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4011705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1541464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188801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621254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94758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221673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F5425-B34A-496F-9918-8C2279146E1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34782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DF5425-B34A-496F-9918-8C2279146E1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214154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DF5425-B34A-496F-9918-8C2279146E18}" type="datetimeFigureOut">
              <a:rPr lang="en-US" smtClean="0"/>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160371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DF5425-B34A-496F-9918-8C2279146E18}" type="datetimeFigureOut">
              <a:rPr lang="en-US" smtClean="0"/>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38068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F5425-B34A-496F-9918-8C2279146E18}" type="datetimeFigureOut">
              <a:rPr lang="en-US" smtClean="0"/>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112829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DF5425-B34A-496F-9918-8C2279146E1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7521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DDF5425-B34A-496F-9918-8C2279146E1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ED661-CC7F-4368-9FA8-05D204D0686F}" type="slidenum">
              <a:rPr lang="en-US" smtClean="0"/>
              <a:t>‹#›</a:t>
            </a:fld>
            <a:endParaRPr lang="en-US"/>
          </a:p>
        </p:txBody>
      </p:sp>
    </p:spTree>
    <p:extLst>
      <p:ext uri="{BB962C8B-B14F-4D97-AF65-F5344CB8AC3E}">
        <p14:creationId xmlns:p14="http://schemas.microsoft.com/office/powerpoint/2010/main" val="421352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DF5425-B34A-496F-9918-8C2279146E18}" type="datetimeFigureOut">
              <a:rPr lang="en-US" smtClean="0"/>
              <a:t>7/17/2019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7ED661-CC7F-4368-9FA8-05D204D0686F}" type="slidenum">
              <a:rPr lang="en-US" smtClean="0"/>
              <a:t>‹#›</a:t>
            </a:fld>
            <a:endParaRPr lang="en-US"/>
          </a:p>
        </p:txBody>
      </p:sp>
    </p:spTree>
    <p:extLst>
      <p:ext uri="{BB962C8B-B14F-4D97-AF65-F5344CB8AC3E}">
        <p14:creationId xmlns:p14="http://schemas.microsoft.com/office/powerpoint/2010/main" val="400795607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tsi.lv/en" TargetMode="External"/><Relationship Id="rId2" Type="http://schemas.openxmlformats.org/officeDocument/2006/relationships/hyperlink" Target="http://www.tsi.l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topuniversities.com/where-to-study/europe/switzerland/guide" TargetMode="External"/><Relationship Id="rId13" Type="http://schemas.openxmlformats.org/officeDocument/2006/relationships/hyperlink" Target="https://www.topuniversities.com/where-to-study/europe/denmark/guide" TargetMode="External"/><Relationship Id="rId18" Type="http://schemas.openxmlformats.org/officeDocument/2006/relationships/hyperlink" Target="https://www.topuniversities.com/where-to-study/europe/czech-republic/guide" TargetMode="External"/><Relationship Id="rId3" Type="http://schemas.openxmlformats.org/officeDocument/2006/relationships/hyperlink" Target="https://www.topuniversities.com/where-to-study/europe/germany/guide" TargetMode="External"/><Relationship Id="rId21" Type="http://schemas.openxmlformats.org/officeDocument/2006/relationships/hyperlink" Target="https://www.topuniversities.com/where-to-study/europe/estonia/guide" TargetMode="External"/><Relationship Id="rId7" Type="http://schemas.openxmlformats.org/officeDocument/2006/relationships/hyperlink" Target="https://www.topuniversities.com/where-to-study/europe/spain/guide" TargetMode="External"/><Relationship Id="rId12" Type="http://schemas.openxmlformats.org/officeDocument/2006/relationships/hyperlink" Target="https://www.topuniversities.com/where-to-study/europe/finland/guide" TargetMode="External"/><Relationship Id="rId17" Type="http://schemas.openxmlformats.org/officeDocument/2006/relationships/hyperlink" Target="https://www.topuniversities.com/where-to-study/europe/portugal/guide" TargetMode="External"/><Relationship Id="rId2" Type="http://schemas.openxmlformats.org/officeDocument/2006/relationships/hyperlink" Target="https://www.topuniversities.com/where-to-study/europe/united-kingdom/guide" TargetMode="External"/><Relationship Id="rId16" Type="http://schemas.openxmlformats.org/officeDocument/2006/relationships/hyperlink" Target="https://www.topuniversities.com/where-to-study/europe/norway/guide" TargetMode="External"/><Relationship Id="rId20" Type="http://schemas.openxmlformats.org/officeDocument/2006/relationships/hyperlink" Target="https://www.topuniversities.com/where-to-study/europe/poland/guide" TargetMode="External"/><Relationship Id="rId1" Type="http://schemas.openxmlformats.org/officeDocument/2006/relationships/slideLayout" Target="../slideLayouts/slideLayout2.xml"/><Relationship Id="rId6" Type="http://schemas.openxmlformats.org/officeDocument/2006/relationships/hyperlink" Target="https://www.topuniversities.com/where-to-study/europe/italy/guide" TargetMode="External"/><Relationship Id="rId11" Type="http://schemas.openxmlformats.org/officeDocument/2006/relationships/hyperlink" Target="https://www.topuniversities.com/where-to-study/europe/belgium/guide" TargetMode="External"/><Relationship Id="rId5" Type="http://schemas.openxmlformats.org/officeDocument/2006/relationships/hyperlink" Target="https://www.topuniversities.com/where-to-study/europe/netherlands/guide" TargetMode="External"/><Relationship Id="rId15" Type="http://schemas.openxmlformats.org/officeDocument/2006/relationships/hyperlink" Target="https://www.topuniversities.com/where-to-study/europe/austria/guide" TargetMode="External"/><Relationship Id="rId23" Type="http://schemas.openxmlformats.org/officeDocument/2006/relationships/hyperlink" Target="https://www.topuniversities.com/where-to-study/europe/belarus/guide" TargetMode="External"/><Relationship Id="rId10" Type="http://schemas.openxmlformats.org/officeDocument/2006/relationships/hyperlink" Target="https://www.topuniversities.com/where-to-study/europe/russia/guide" TargetMode="External"/><Relationship Id="rId19" Type="http://schemas.openxmlformats.org/officeDocument/2006/relationships/hyperlink" Target="https://www.topuniversities.com/where-to-study/europe/ukraine/guide" TargetMode="External"/><Relationship Id="rId4" Type="http://schemas.openxmlformats.org/officeDocument/2006/relationships/hyperlink" Target="https://www.topuniversities.com/where-to-study/europe/france/guide" TargetMode="External"/><Relationship Id="rId9" Type="http://schemas.openxmlformats.org/officeDocument/2006/relationships/hyperlink" Target="https://www.topuniversities.com/where-to-study/europe/sweden/guide" TargetMode="External"/><Relationship Id="rId14" Type="http://schemas.openxmlformats.org/officeDocument/2006/relationships/hyperlink" Target="https://www.topuniversities.com/where-to-study/europe/ireland/guide" TargetMode="External"/><Relationship Id="rId22" Type="http://schemas.openxmlformats.org/officeDocument/2006/relationships/hyperlink" Target="https://www.topuniversities.com/where-to-study/europe/greece/guid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35.xml.rels><?xml version="1.0" encoding="UTF-8" standalone="yes"?>
<Relationships xmlns="http://schemas.openxmlformats.org/package/2006/relationships"><Relationship Id="rId2" Type="http://schemas.openxmlformats.org/officeDocument/2006/relationships/hyperlink" Target="mailto:office@anc.edu.r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4097" y="435006"/>
            <a:ext cx="9839506" cy="1260629"/>
          </a:xfrm>
        </p:spPr>
        <p:txBody>
          <a:bodyPr>
            <a:noAutofit/>
          </a:bodyPr>
          <a:lstStyle/>
          <a:p>
            <a:pPr algn="ctr"/>
            <a:r>
              <a:rPr lang="ro-RO" sz="4000" b="1" i="1" dirty="0" smtClean="0"/>
              <a:t>Internaționalizarea Învățământului Superior</a:t>
            </a:r>
            <a:br>
              <a:rPr lang="ro-RO" sz="4000" b="1" i="1" dirty="0" smtClean="0"/>
            </a:br>
            <a:r>
              <a:rPr lang="en-US" sz="4000" b="1" i="1" dirty="0" err="1" smtClean="0"/>
              <a:t>adoptarea</a:t>
            </a:r>
            <a:r>
              <a:rPr lang="en-US" sz="4000" b="1" i="1" dirty="0" smtClean="0"/>
              <a:t> </a:t>
            </a:r>
            <a:r>
              <a:rPr lang="ro-RO" sz="4000" b="1" i="1" dirty="0" smtClean="0"/>
              <a:t> ISCED</a:t>
            </a:r>
            <a:r>
              <a:rPr lang="en-US" sz="4000" b="1" i="1" dirty="0" smtClean="0"/>
              <a:t> </a:t>
            </a:r>
            <a:r>
              <a:rPr lang="ro-RO" sz="4000" b="1" i="1" dirty="0" smtClean="0"/>
              <a:t>ș</a:t>
            </a:r>
            <a:r>
              <a:rPr lang="en-US" sz="4000" b="1" i="1" dirty="0" err="1" smtClean="0"/>
              <a:t>i</a:t>
            </a:r>
            <a:r>
              <a:rPr lang="en-US" sz="4000" b="1" i="1" dirty="0" smtClean="0"/>
              <a:t> </a:t>
            </a:r>
            <a:r>
              <a:rPr lang="en-US" sz="4000" b="1" i="1" dirty="0" err="1" smtClean="0"/>
              <a:t>sistemul</a:t>
            </a:r>
            <a:r>
              <a:rPr lang="en-US" sz="4000" b="1" i="1" dirty="0" smtClean="0"/>
              <a:t> ECTS </a:t>
            </a:r>
            <a:endParaRPr lang="en-US" sz="3600" b="1" i="1" dirty="0"/>
          </a:p>
        </p:txBody>
      </p:sp>
      <p:sp>
        <p:nvSpPr>
          <p:cNvPr id="3" name="Subtitle 2"/>
          <p:cNvSpPr>
            <a:spLocks noGrp="1"/>
          </p:cNvSpPr>
          <p:nvPr>
            <p:ph type="subTitle" idx="1"/>
          </p:nvPr>
        </p:nvSpPr>
        <p:spPr>
          <a:xfrm>
            <a:off x="747855" y="2664810"/>
            <a:ext cx="11307501" cy="1989486"/>
          </a:xfrm>
        </p:spPr>
        <p:txBody>
          <a:bodyPr>
            <a:normAutofit/>
          </a:bodyPr>
          <a:lstStyle/>
          <a:p>
            <a:pPr algn="ctr"/>
            <a:r>
              <a:rPr lang="en-US" sz="4000" dirty="0" err="1" smtClean="0"/>
              <a:t>Consiliul</a:t>
            </a:r>
            <a:r>
              <a:rPr lang="en-US" sz="4000" dirty="0" smtClean="0"/>
              <a:t> Na</a:t>
            </a:r>
            <a:r>
              <a:rPr lang="ro-RO" sz="4000" dirty="0" smtClean="0"/>
              <a:t>ț</a:t>
            </a:r>
            <a:r>
              <a:rPr lang="en-US" sz="4000" dirty="0" err="1" smtClean="0"/>
              <a:t>ional</a:t>
            </a:r>
            <a:r>
              <a:rPr lang="en-US" sz="4000" dirty="0" smtClean="0"/>
              <a:t> al </a:t>
            </a:r>
            <a:r>
              <a:rPr lang="en-US" sz="4000" dirty="0" err="1" smtClean="0"/>
              <a:t>Rectorilor</a:t>
            </a:r>
            <a:r>
              <a:rPr lang="en-US" sz="4000" dirty="0" smtClean="0"/>
              <a:t> </a:t>
            </a:r>
          </a:p>
          <a:p>
            <a:pPr algn="ctr"/>
            <a:r>
              <a:rPr lang="en-US" sz="2800" dirty="0" err="1" smtClean="0"/>
              <a:t>Cluj</a:t>
            </a:r>
            <a:r>
              <a:rPr lang="en-US" sz="2800" dirty="0" smtClean="0"/>
              <a:t> –</a:t>
            </a:r>
            <a:r>
              <a:rPr lang="en-US" sz="2800" dirty="0" err="1" smtClean="0"/>
              <a:t>Napoca</a:t>
            </a:r>
            <a:r>
              <a:rPr lang="en-US" sz="2800" dirty="0" smtClean="0"/>
              <a:t> </a:t>
            </a:r>
          </a:p>
          <a:p>
            <a:pPr algn="ctr"/>
            <a:r>
              <a:rPr lang="en-US" dirty="0" smtClean="0"/>
              <a:t>19-21</a:t>
            </a:r>
            <a:r>
              <a:rPr lang="ro-RO" dirty="0"/>
              <a:t> </a:t>
            </a:r>
            <a:r>
              <a:rPr lang="en-US" dirty="0" err="1" smtClean="0"/>
              <a:t>iulie</a:t>
            </a:r>
            <a:r>
              <a:rPr lang="en-US" dirty="0" smtClean="0"/>
              <a:t> 2019 </a:t>
            </a:r>
          </a:p>
          <a:p>
            <a:pPr algn="ctr"/>
            <a:endParaRPr lang="en-US" dirty="0"/>
          </a:p>
          <a:p>
            <a:pPr algn="ctr"/>
            <a:endParaRPr lang="en-US" dirty="0" smtClean="0"/>
          </a:p>
        </p:txBody>
      </p:sp>
      <p:sp>
        <p:nvSpPr>
          <p:cNvPr id="4" name="Rectangle 3"/>
          <p:cNvSpPr/>
          <p:nvPr/>
        </p:nvSpPr>
        <p:spPr>
          <a:xfrm>
            <a:off x="4270248" y="5408783"/>
            <a:ext cx="7708392" cy="923330"/>
          </a:xfrm>
          <a:prstGeom prst="rect">
            <a:avLst/>
          </a:prstGeom>
        </p:spPr>
        <p:txBody>
          <a:bodyPr wrap="square">
            <a:spAutoFit/>
          </a:bodyPr>
          <a:lstStyle/>
          <a:p>
            <a:pPr algn="ctr"/>
            <a:r>
              <a:rPr lang="ro-RO" dirty="0"/>
              <a:t>Autoritatea Națională pentru Calificări</a:t>
            </a:r>
            <a:endParaRPr lang="en-US" dirty="0"/>
          </a:p>
          <a:p>
            <a:pPr algn="ctr"/>
            <a:r>
              <a:rPr lang="en-US" dirty="0"/>
              <a:t>Prof.</a:t>
            </a:r>
            <a:r>
              <a:rPr lang="ro-RO" dirty="0"/>
              <a:t> </a:t>
            </a:r>
            <a:r>
              <a:rPr lang="en-US" dirty="0"/>
              <a:t>dr.</a:t>
            </a:r>
            <a:r>
              <a:rPr lang="ro-RO" dirty="0"/>
              <a:t> </a:t>
            </a:r>
            <a:r>
              <a:rPr lang="en-US" dirty="0" err="1"/>
              <a:t>ing</a:t>
            </a:r>
            <a:r>
              <a:rPr lang="en-US" dirty="0"/>
              <a:t>.</a:t>
            </a:r>
            <a:r>
              <a:rPr lang="ro-RO" dirty="0"/>
              <a:t> </a:t>
            </a:r>
            <a:r>
              <a:rPr lang="en-US" dirty="0"/>
              <a:t>Tiberiu Dobrescu</a:t>
            </a:r>
            <a:r>
              <a:rPr lang="ro-RO" dirty="0"/>
              <a:t>,</a:t>
            </a:r>
            <a:r>
              <a:rPr lang="en-US" dirty="0"/>
              <a:t> </a:t>
            </a:r>
            <a:r>
              <a:rPr lang="ro-RO" dirty="0"/>
              <a:t>p</a:t>
            </a:r>
            <a:r>
              <a:rPr lang="en-US" dirty="0"/>
              <a:t>re</a:t>
            </a:r>
            <a:r>
              <a:rPr lang="ro-RO" dirty="0"/>
              <a:t>ș</a:t>
            </a:r>
            <a:r>
              <a:rPr lang="en-US" dirty="0" err="1" smtClean="0"/>
              <a:t>edinte</a:t>
            </a:r>
            <a:endParaRPr lang="ro-RO" dirty="0" smtClean="0"/>
          </a:p>
          <a:p>
            <a:pPr algn="ctr"/>
            <a:r>
              <a:rPr lang="ro-RO" dirty="0" smtClean="0"/>
              <a:t>P</a:t>
            </a:r>
            <a:r>
              <a:rPr lang="en-US" dirty="0" err="1"/>
              <a:t>rof</a:t>
            </a:r>
            <a:r>
              <a:rPr lang="en-US" dirty="0"/>
              <a:t>.</a:t>
            </a:r>
            <a:r>
              <a:rPr lang="ro-RO" dirty="0"/>
              <a:t> </a:t>
            </a:r>
            <a:r>
              <a:rPr lang="en-US" dirty="0"/>
              <a:t>dr.</a:t>
            </a:r>
            <a:r>
              <a:rPr lang="ro-RO" dirty="0"/>
              <a:t> </a:t>
            </a:r>
            <a:r>
              <a:rPr lang="en-US" dirty="0" err="1"/>
              <a:t>ing</a:t>
            </a:r>
            <a:r>
              <a:rPr lang="en-US" dirty="0"/>
              <a:t>.</a:t>
            </a:r>
            <a:r>
              <a:rPr lang="ro-RO" dirty="0"/>
              <a:t> </a:t>
            </a:r>
            <a:r>
              <a:rPr lang="en-US" dirty="0"/>
              <a:t>Nicolae Post</a:t>
            </a:r>
            <a:r>
              <a:rPr lang="ro-RO" dirty="0"/>
              <a:t>ă</a:t>
            </a:r>
            <a:r>
              <a:rPr lang="en-US" dirty="0" err="1"/>
              <a:t>varu</a:t>
            </a:r>
            <a:r>
              <a:rPr lang="ro-RO" dirty="0"/>
              <a:t>,</a:t>
            </a:r>
            <a:r>
              <a:rPr lang="en-US" dirty="0"/>
              <a:t> </a:t>
            </a:r>
            <a:r>
              <a:rPr lang="en-US" dirty="0" err="1"/>
              <a:t>vicepre</a:t>
            </a:r>
            <a:r>
              <a:rPr lang="ro-RO" dirty="0"/>
              <a:t>ș</a:t>
            </a:r>
            <a:r>
              <a:rPr lang="en-US" dirty="0" err="1"/>
              <a:t>edinte</a:t>
            </a:r>
            <a:endParaRPr lang="en-US" i="1" dirty="0"/>
          </a:p>
        </p:txBody>
      </p:sp>
    </p:spTree>
    <p:extLst>
      <p:ext uri="{BB962C8B-B14F-4D97-AF65-F5344CB8AC3E}">
        <p14:creationId xmlns:p14="http://schemas.microsoft.com/office/powerpoint/2010/main" val="1521272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3455" y="2185416"/>
            <a:ext cx="10466897" cy="2157984"/>
          </a:xfrm>
        </p:spPr>
        <p:txBody>
          <a:bodyPr>
            <a:normAutofit fontScale="62500" lnSpcReduction="20000"/>
          </a:bodyPr>
          <a:lstStyle/>
          <a:p>
            <a:r>
              <a:rPr lang="ro-RO" sz="3200" dirty="0" smtClean="0"/>
              <a:t>Liantul între transparență</a:t>
            </a:r>
            <a:r>
              <a:rPr lang="en-US" sz="3200" dirty="0" smtClean="0"/>
              <a:t>,</a:t>
            </a:r>
            <a:r>
              <a:rPr lang="ro-RO" sz="3200" dirty="0" smtClean="0"/>
              <a:t> </a:t>
            </a:r>
            <a:r>
              <a:rPr lang="en-US" sz="3200" dirty="0" err="1" smtClean="0"/>
              <a:t>recunoa</a:t>
            </a:r>
            <a:r>
              <a:rPr lang="ro-RO" sz="3200" dirty="0" smtClean="0"/>
              <a:t>ș</a:t>
            </a:r>
            <a:r>
              <a:rPr lang="en-US" sz="3200" dirty="0" err="1" smtClean="0"/>
              <a:t>tere</a:t>
            </a:r>
            <a:r>
              <a:rPr lang="en-US" sz="3200" dirty="0" smtClean="0"/>
              <a:t> </a:t>
            </a:r>
            <a:r>
              <a:rPr lang="ro-RO" sz="3200" dirty="0" smtClean="0"/>
              <a:t>și statistică</a:t>
            </a:r>
          </a:p>
          <a:p>
            <a:r>
              <a:rPr lang="ro-RO" sz="3200" dirty="0" smtClean="0"/>
              <a:t>Asigură raportarea universităților</a:t>
            </a:r>
            <a:r>
              <a:rPr lang="en-US" sz="3200" dirty="0" smtClean="0"/>
              <a:t> </a:t>
            </a:r>
            <a:r>
              <a:rPr lang="ro-RO" sz="3200" dirty="0" smtClean="0"/>
              <a:t>pentru </a:t>
            </a:r>
            <a:r>
              <a:rPr lang="ro-RO" sz="3200" dirty="0" err="1" smtClean="0"/>
              <a:t>rankingurile</a:t>
            </a:r>
            <a:r>
              <a:rPr lang="en-US" sz="3200" dirty="0" smtClean="0"/>
              <a:t> </a:t>
            </a:r>
            <a:r>
              <a:rPr lang="en-US" sz="3200" dirty="0" err="1" smtClean="0"/>
              <a:t>interna</a:t>
            </a:r>
            <a:r>
              <a:rPr lang="ro-RO" sz="3200" dirty="0" smtClean="0"/>
              <a:t>ț</a:t>
            </a:r>
            <a:r>
              <a:rPr lang="en-US" sz="3200" dirty="0" err="1" smtClean="0"/>
              <a:t>ionale</a:t>
            </a:r>
            <a:r>
              <a:rPr lang="en-US" sz="3200" dirty="0" smtClean="0"/>
              <a:t> </a:t>
            </a:r>
            <a:r>
              <a:rPr lang="en-US" sz="3200" dirty="0" err="1" smtClean="0"/>
              <a:t>generale</a:t>
            </a:r>
            <a:r>
              <a:rPr lang="en-US" sz="3200" dirty="0" smtClean="0"/>
              <a:t> </a:t>
            </a:r>
            <a:r>
              <a:rPr lang="ro-RO" sz="3200" dirty="0" smtClean="0"/>
              <a:t>ș</a:t>
            </a:r>
            <a:r>
              <a:rPr lang="en-US" sz="3200" dirty="0" err="1" smtClean="0"/>
              <a:t>i</a:t>
            </a:r>
            <a:r>
              <a:rPr lang="en-US" sz="3200" dirty="0" smtClean="0"/>
              <a:t> </a:t>
            </a:r>
            <a:r>
              <a:rPr lang="en-US" sz="3200" dirty="0" err="1" smtClean="0"/>
              <a:t>pe</a:t>
            </a:r>
            <a:r>
              <a:rPr lang="en-US" sz="3200" dirty="0" smtClean="0"/>
              <a:t> </a:t>
            </a:r>
            <a:r>
              <a:rPr lang="en-US" sz="3200" dirty="0" err="1" smtClean="0"/>
              <a:t>domenii</a:t>
            </a:r>
            <a:endParaRPr lang="en-US" sz="3200" dirty="0" smtClean="0"/>
          </a:p>
          <a:p>
            <a:r>
              <a:rPr lang="en-US" sz="3200" dirty="0" smtClean="0"/>
              <a:t>ISCED </a:t>
            </a:r>
            <a:r>
              <a:rPr lang="en-US" sz="3200" dirty="0" err="1" smtClean="0"/>
              <a:t>este</a:t>
            </a:r>
            <a:r>
              <a:rPr lang="en-US" sz="3200" dirty="0" smtClean="0"/>
              <a:t> </a:t>
            </a:r>
            <a:r>
              <a:rPr lang="en-US" sz="3200" dirty="0" err="1" smtClean="0"/>
              <a:t>pentru</a:t>
            </a:r>
            <a:r>
              <a:rPr lang="en-US" sz="3200" dirty="0" smtClean="0"/>
              <a:t> student /absolvent o necessitate nu </a:t>
            </a:r>
            <a:r>
              <a:rPr lang="en-US" sz="3200" dirty="0" err="1" smtClean="0"/>
              <a:t>pentru</a:t>
            </a:r>
            <a:r>
              <a:rPr lang="en-US" sz="3200" dirty="0" smtClean="0"/>
              <a:t> professor</a:t>
            </a:r>
          </a:p>
          <a:p>
            <a:r>
              <a:rPr lang="en-US" sz="3200" dirty="0" err="1" smtClean="0"/>
              <a:t>Corelarea</a:t>
            </a:r>
            <a:r>
              <a:rPr lang="en-US" sz="3200" dirty="0" smtClean="0"/>
              <a:t> cu ISCED </a:t>
            </a:r>
            <a:r>
              <a:rPr lang="en-US" sz="3200" dirty="0" err="1" smtClean="0"/>
              <a:t>este</a:t>
            </a:r>
            <a:r>
              <a:rPr lang="en-US" sz="3200" dirty="0" smtClean="0"/>
              <a:t> un </a:t>
            </a:r>
            <a:r>
              <a:rPr lang="en-US" sz="3200" dirty="0" err="1" smtClean="0"/>
              <a:t>interes</a:t>
            </a:r>
            <a:r>
              <a:rPr lang="en-US" sz="3200" dirty="0" smtClean="0"/>
              <a:t> al </a:t>
            </a:r>
            <a:r>
              <a:rPr lang="en-US" sz="3200" dirty="0" err="1" smtClean="0"/>
              <a:t>Romaniei</a:t>
            </a:r>
            <a:r>
              <a:rPr lang="en-US" sz="3200" dirty="0" smtClean="0"/>
              <a:t> in </a:t>
            </a:r>
            <a:r>
              <a:rPr lang="en-US" sz="3200" dirty="0" err="1" smtClean="0"/>
              <a:t>afirmarea</a:t>
            </a:r>
            <a:r>
              <a:rPr lang="en-US" sz="3200" dirty="0" smtClean="0"/>
              <a:t> </a:t>
            </a:r>
            <a:r>
              <a:rPr lang="en-US" sz="3200" dirty="0" err="1" smtClean="0"/>
              <a:t>europeana</a:t>
            </a:r>
            <a:r>
              <a:rPr lang="en-US" sz="3200" dirty="0" smtClean="0"/>
              <a:t> a </a:t>
            </a:r>
            <a:r>
              <a:rPr lang="en-US" sz="3200" dirty="0" err="1" smtClean="0"/>
              <a:t>invatamantului</a:t>
            </a:r>
            <a:r>
              <a:rPr lang="en-US" sz="3200" dirty="0" smtClean="0"/>
              <a:t> superior </a:t>
            </a:r>
            <a:endParaRPr lang="ro-RO" sz="3200" dirty="0" smtClean="0"/>
          </a:p>
          <a:p>
            <a:r>
              <a:rPr lang="ro-RO" sz="3200" dirty="0" smtClean="0"/>
              <a:t>7 motive pentru care ne trebuie ISCED</a:t>
            </a:r>
            <a:endParaRPr lang="en-US" sz="3200" dirty="0"/>
          </a:p>
        </p:txBody>
      </p:sp>
      <p:sp>
        <p:nvSpPr>
          <p:cNvPr id="4" name="Title 1"/>
          <p:cNvSpPr>
            <a:spLocks noGrp="1"/>
          </p:cNvSpPr>
          <p:nvPr>
            <p:ph type="title"/>
          </p:nvPr>
        </p:nvSpPr>
        <p:spPr>
          <a:xfrm>
            <a:off x="1493455" y="265176"/>
            <a:ext cx="10018713" cy="1359438"/>
          </a:xfrm>
        </p:spPr>
        <p:txBody>
          <a:bodyPr>
            <a:normAutofit/>
          </a:bodyPr>
          <a:lstStyle/>
          <a:p>
            <a:r>
              <a:rPr lang="en-US" b="1" dirty="0" err="1" smtClean="0"/>
              <a:t>Recunoa</a:t>
            </a:r>
            <a:r>
              <a:rPr lang="ro-RO" b="1" dirty="0" smtClean="0"/>
              <a:t>ș</a:t>
            </a:r>
            <a:r>
              <a:rPr lang="en-US" b="1" dirty="0" err="1" smtClean="0"/>
              <a:t>terea</a:t>
            </a:r>
            <a:r>
              <a:rPr lang="en-US" b="1" dirty="0" smtClean="0"/>
              <a:t> </a:t>
            </a:r>
            <a:r>
              <a:rPr lang="en-US" b="1" dirty="0" err="1" smtClean="0"/>
              <a:t>calific</a:t>
            </a:r>
            <a:r>
              <a:rPr lang="ro-RO" b="1" dirty="0" smtClean="0"/>
              <a:t>ă</a:t>
            </a:r>
            <a:r>
              <a:rPr lang="en-US" b="1" dirty="0" err="1" smtClean="0"/>
              <a:t>rilor</a:t>
            </a:r>
            <a:r>
              <a:rPr lang="en-US" b="1" dirty="0" smtClean="0"/>
              <a:t> </a:t>
            </a:r>
            <a:r>
              <a:rPr lang="ro-RO" b="1" dirty="0" smtClean="0"/>
              <a:t>- </a:t>
            </a:r>
            <a:r>
              <a:rPr lang="en-US" b="1" dirty="0" err="1" smtClean="0"/>
              <a:t>pasul</a:t>
            </a:r>
            <a:r>
              <a:rPr lang="en-US" b="1" dirty="0" smtClean="0"/>
              <a:t> 1.</a:t>
            </a:r>
            <a:br>
              <a:rPr lang="en-US" b="1" dirty="0" smtClean="0"/>
            </a:br>
            <a:r>
              <a:rPr lang="en-US" b="1" dirty="0" err="1" smtClean="0"/>
              <a:t>Adaptarea</a:t>
            </a:r>
            <a:r>
              <a:rPr lang="en-US" b="1" dirty="0" smtClean="0"/>
              <a:t> la  –</a:t>
            </a:r>
            <a:r>
              <a:rPr lang="ro-RO" b="1" dirty="0" smtClean="0"/>
              <a:t> ISCED</a:t>
            </a:r>
            <a:endParaRPr lang="en-US" b="1" dirty="0"/>
          </a:p>
        </p:txBody>
      </p:sp>
    </p:spTree>
    <p:extLst>
      <p:ext uri="{BB962C8B-B14F-4D97-AF65-F5344CB8AC3E}">
        <p14:creationId xmlns:p14="http://schemas.microsoft.com/office/powerpoint/2010/main" val="2282998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10593"/>
            <a:ext cx="10018713" cy="402771"/>
          </a:xfrm>
        </p:spPr>
        <p:txBody>
          <a:bodyPr>
            <a:normAutofit fontScale="90000"/>
          </a:bodyPr>
          <a:lstStyle/>
          <a:p>
            <a:r>
              <a:rPr lang="en-US" dirty="0" smtClean="0"/>
              <a:t>De </a:t>
            </a:r>
            <a:r>
              <a:rPr lang="en-US" dirty="0" err="1" smtClean="0"/>
              <a:t>ce</a:t>
            </a:r>
            <a:r>
              <a:rPr lang="en-US" dirty="0" smtClean="0"/>
              <a:t> ISCED -</a:t>
            </a:r>
            <a:r>
              <a:rPr lang="ro-RO" dirty="0" smtClean="0"/>
              <a:t> </a:t>
            </a:r>
            <a:r>
              <a:rPr lang="en-US" dirty="0" smtClean="0"/>
              <a:t>1</a:t>
            </a:r>
            <a:endParaRPr lang="en-US" dirty="0"/>
          </a:p>
        </p:txBody>
      </p:sp>
      <p:sp>
        <p:nvSpPr>
          <p:cNvPr id="3" name="Content Placeholder 2"/>
          <p:cNvSpPr>
            <a:spLocks noGrp="1"/>
          </p:cNvSpPr>
          <p:nvPr>
            <p:ph idx="1"/>
          </p:nvPr>
        </p:nvSpPr>
        <p:spPr>
          <a:xfrm>
            <a:off x="1484310" y="1201783"/>
            <a:ext cx="10018713" cy="5225143"/>
          </a:xfrm>
        </p:spPr>
        <p:txBody>
          <a:bodyPr>
            <a:normAutofit fontScale="70000" lnSpcReduction="20000"/>
          </a:bodyPr>
          <a:lstStyle/>
          <a:p>
            <a:r>
              <a:rPr lang="ro-RO" b="1" dirty="0" smtClean="0"/>
              <a:t>Articol: </a:t>
            </a:r>
            <a:r>
              <a:rPr lang="en-US" b="1" dirty="0" smtClean="0"/>
              <a:t>ADAPTAREA </a:t>
            </a:r>
            <a:r>
              <a:rPr lang="en-US" b="1" dirty="0"/>
              <a:t>NOMENCLATORULUI DE DOMENII </a:t>
            </a:r>
            <a:r>
              <a:rPr lang="en-US" b="1" dirty="0" smtClean="0"/>
              <a:t>ŞI SPECIALIZĂRI </a:t>
            </a:r>
            <a:r>
              <a:rPr lang="en-US" b="1" dirty="0"/>
              <a:t>INGINEREŞTI LA CERINŢELE </a:t>
            </a:r>
            <a:r>
              <a:rPr lang="en-US" b="1" dirty="0" smtClean="0"/>
              <a:t>ŞI</a:t>
            </a:r>
            <a:r>
              <a:rPr lang="ro-RO" b="1" dirty="0" smtClean="0"/>
              <a:t> </a:t>
            </a:r>
            <a:r>
              <a:rPr lang="en-US" b="1" dirty="0" smtClean="0"/>
              <a:t>DINAMICA </a:t>
            </a:r>
            <a:r>
              <a:rPr lang="en-US" b="1" dirty="0"/>
              <a:t>PIEŢEI MUNCII</a:t>
            </a:r>
          </a:p>
          <a:p>
            <a:pPr marL="0" indent="0">
              <a:buNone/>
            </a:pPr>
            <a:r>
              <a:rPr lang="ro-RO" sz="2900" dirty="0" smtClean="0"/>
              <a:t>	</a:t>
            </a:r>
            <a:r>
              <a:rPr lang="en-US" sz="2900" dirty="0" err="1" smtClean="0"/>
              <a:t>Ioan</a:t>
            </a:r>
            <a:r>
              <a:rPr lang="en-US" sz="2900" dirty="0" smtClean="0"/>
              <a:t> </a:t>
            </a:r>
            <a:r>
              <a:rPr lang="en-US" sz="2900" dirty="0"/>
              <a:t>Vida-Simiti1, 2, </a:t>
            </a:r>
            <a:r>
              <a:rPr lang="en-US" sz="2900" dirty="0" err="1"/>
              <a:t>Viorel</a:t>
            </a:r>
            <a:r>
              <a:rPr lang="en-US" sz="2900" dirty="0"/>
              <a:t> </a:t>
            </a:r>
            <a:r>
              <a:rPr lang="en-US" sz="2900" dirty="0" err="1"/>
              <a:t>Aurel</a:t>
            </a:r>
            <a:r>
              <a:rPr lang="en-US" sz="2900" dirty="0"/>
              <a:t> Şerban3, Romeo Resiga3</a:t>
            </a:r>
          </a:p>
          <a:p>
            <a:pPr marL="0" indent="0">
              <a:buNone/>
            </a:pPr>
            <a:r>
              <a:rPr lang="ro-RO" dirty="0" smtClean="0"/>
              <a:t>	</a:t>
            </a:r>
            <a:r>
              <a:rPr lang="en-US" dirty="0" smtClean="0"/>
              <a:t>1Academia </a:t>
            </a:r>
            <a:r>
              <a:rPr lang="en-US" dirty="0"/>
              <a:t>de </a:t>
            </a:r>
            <a:r>
              <a:rPr lang="en-US" dirty="0" err="1"/>
              <a:t>Ştiinţe</a:t>
            </a:r>
            <a:r>
              <a:rPr lang="en-US" dirty="0"/>
              <a:t> </a:t>
            </a:r>
            <a:r>
              <a:rPr lang="en-US" dirty="0" err="1"/>
              <a:t>Tehnice</a:t>
            </a:r>
            <a:r>
              <a:rPr lang="en-US" dirty="0"/>
              <a:t> din </a:t>
            </a:r>
            <a:r>
              <a:rPr lang="en-US" dirty="0" err="1"/>
              <a:t>România</a:t>
            </a:r>
            <a:r>
              <a:rPr lang="en-US" dirty="0"/>
              <a:t>, 2Universitatea </a:t>
            </a:r>
            <a:r>
              <a:rPr lang="en-US" dirty="0" err="1"/>
              <a:t>Tehnică</a:t>
            </a:r>
            <a:r>
              <a:rPr lang="en-US" dirty="0"/>
              <a:t> din </a:t>
            </a:r>
            <a:r>
              <a:rPr lang="en-US" dirty="0" err="1" smtClean="0"/>
              <a:t>Cluj</a:t>
            </a:r>
            <a:r>
              <a:rPr lang="en-US" dirty="0" smtClean="0"/>
              <a:t>-</a:t>
            </a:r>
            <a:r>
              <a:rPr lang="ro-RO" dirty="0" smtClean="0"/>
              <a:t> </a:t>
            </a:r>
            <a:r>
              <a:rPr lang="en-US" dirty="0" err="1" smtClean="0"/>
              <a:t>Napoca</a:t>
            </a:r>
            <a:r>
              <a:rPr lang="en-US" dirty="0"/>
              <a:t>, 3Universitatea </a:t>
            </a:r>
            <a:r>
              <a:rPr lang="ro-RO" dirty="0" smtClean="0"/>
              <a:t>	</a:t>
            </a:r>
            <a:r>
              <a:rPr lang="en-US" dirty="0" err="1" smtClean="0"/>
              <a:t>Politehnica</a:t>
            </a:r>
            <a:r>
              <a:rPr lang="en-US" dirty="0" smtClean="0"/>
              <a:t> </a:t>
            </a:r>
            <a:r>
              <a:rPr lang="en-US" dirty="0"/>
              <a:t>din </a:t>
            </a:r>
            <a:r>
              <a:rPr lang="en-US" dirty="0" err="1" smtClean="0"/>
              <a:t>Timişoara</a:t>
            </a:r>
            <a:endParaRPr lang="en-US" dirty="0" smtClean="0"/>
          </a:p>
          <a:p>
            <a:endParaRPr lang="en-US" dirty="0"/>
          </a:p>
          <a:p>
            <a:r>
              <a:rPr lang="en-US" b="1" dirty="0" smtClean="0"/>
              <a:t>REZUMAT</a:t>
            </a:r>
            <a:r>
              <a:rPr lang="en-US" b="1" dirty="0"/>
              <a:t>: </a:t>
            </a:r>
            <a:r>
              <a:rPr lang="en-US" b="1" dirty="0" err="1"/>
              <a:t>Lucrarea</a:t>
            </a:r>
            <a:r>
              <a:rPr lang="en-US" b="1" dirty="0"/>
              <a:t> </a:t>
            </a:r>
            <a:r>
              <a:rPr lang="en-US" b="1" dirty="0" err="1"/>
              <a:t>debutează</a:t>
            </a:r>
            <a:r>
              <a:rPr lang="en-US" b="1" dirty="0"/>
              <a:t> cu un </a:t>
            </a:r>
            <a:r>
              <a:rPr lang="en-US" b="1" dirty="0" err="1"/>
              <a:t>studiu</a:t>
            </a:r>
            <a:r>
              <a:rPr lang="en-US" b="1" dirty="0"/>
              <a:t> critic </a:t>
            </a:r>
            <a:r>
              <a:rPr lang="en-US" b="1" dirty="0" err="1"/>
              <a:t>asupra</a:t>
            </a:r>
            <a:r>
              <a:rPr lang="en-US" b="1" dirty="0"/>
              <a:t> </a:t>
            </a:r>
            <a:r>
              <a:rPr lang="en-US" b="1" dirty="0" err="1"/>
              <a:t>conţinutului</a:t>
            </a:r>
            <a:r>
              <a:rPr lang="en-US" b="1" dirty="0"/>
              <a:t> </a:t>
            </a:r>
            <a:r>
              <a:rPr lang="en-US" b="1" dirty="0" err="1"/>
              <a:t>nomenclatorului</a:t>
            </a:r>
            <a:r>
              <a:rPr lang="en-US" b="1" dirty="0"/>
              <a:t> </a:t>
            </a:r>
            <a:r>
              <a:rPr lang="en-US" b="1" dirty="0" smtClean="0"/>
              <a:t>de</a:t>
            </a:r>
            <a:r>
              <a:rPr lang="ro-RO" b="1" dirty="0" smtClean="0"/>
              <a:t> </a:t>
            </a:r>
            <a:r>
              <a:rPr lang="en-US" b="1" dirty="0" err="1" smtClean="0"/>
              <a:t>domenii</a:t>
            </a:r>
            <a:r>
              <a:rPr lang="en-US" b="1" dirty="0" smtClean="0"/>
              <a:t> </a:t>
            </a:r>
            <a:r>
              <a:rPr lang="en-US" b="1" dirty="0" err="1"/>
              <a:t>şi</a:t>
            </a:r>
            <a:r>
              <a:rPr lang="en-US" b="1" dirty="0"/>
              <a:t> </a:t>
            </a:r>
            <a:r>
              <a:rPr lang="en-US" b="1" dirty="0" err="1"/>
              <a:t>specializări</a:t>
            </a:r>
            <a:r>
              <a:rPr lang="en-US" b="1" dirty="0"/>
              <a:t> din </a:t>
            </a:r>
            <a:r>
              <a:rPr lang="en-US" b="1" dirty="0" err="1"/>
              <a:t>învăţământul</a:t>
            </a:r>
            <a:r>
              <a:rPr lang="en-US" b="1" dirty="0"/>
              <a:t> </a:t>
            </a:r>
            <a:r>
              <a:rPr lang="en-US" b="1" dirty="0" err="1"/>
              <a:t>universitar</a:t>
            </a:r>
            <a:r>
              <a:rPr lang="en-US" b="1" dirty="0"/>
              <a:t>, </a:t>
            </a:r>
            <a:r>
              <a:rPr lang="en-US" b="1" dirty="0" err="1"/>
              <a:t>domeniul</a:t>
            </a:r>
            <a:r>
              <a:rPr lang="en-US" b="1" dirty="0"/>
              <a:t> fundamental "</a:t>
            </a:r>
            <a:r>
              <a:rPr lang="en-US" b="1" dirty="0" err="1"/>
              <a:t>Stiinţe</a:t>
            </a:r>
            <a:r>
              <a:rPr lang="en-US" b="1" dirty="0"/>
              <a:t> </a:t>
            </a:r>
            <a:r>
              <a:rPr lang="en-US" b="1" dirty="0" err="1"/>
              <a:t>inginereşti</a:t>
            </a:r>
            <a:r>
              <a:rPr lang="en-US" b="1" dirty="0" smtClean="0"/>
              <a:t>",</a:t>
            </a:r>
            <a:r>
              <a:rPr lang="ro-RO" b="1" dirty="0" smtClean="0"/>
              <a:t> </a:t>
            </a:r>
            <a:r>
              <a:rPr lang="en-US" b="1" dirty="0" err="1" smtClean="0"/>
              <a:t>comparativ</a:t>
            </a:r>
            <a:r>
              <a:rPr lang="en-US" b="1" dirty="0" smtClean="0"/>
              <a:t> </a:t>
            </a:r>
            <a:r>
              <a:rPr lang="en-US" b="1" dirty="0"/>
              <a:t>cu </a:t>
            </a:r>
            <a:r>
              <a:rPr lang="en-US" b="1" dirty="0" err="1"/>
              <a:t>structura</a:t>
            </a:r>
            <a:r>
              <a:rPr lang="en-US" b="1" dirty="0"/>
              <a:t> </a:t>
            </a:r>
            <a:r>
              <a:rPr lang="en-US" b="1" dirty="0" err="1"/>
              <a:t>propusă</a:t>
            </a:r>
            <a:r>
              <a:rPr lang="en-US" b="1" dirty="0"/>
              <a:t> de </a:t>
            </a:r>
            <a:r>
              <a:rPr lang="en-US" b="1" dirty="0" err="1"/>
              <a:t>procesul</a:t>
            </a:r>
            <a:r>
              <a:rPr lang="en-US" b="1" dirty="0"/>
              <a:t> „Bologna”, cu </a:t>
            </a:r>
            <a:r>
              <a:rPr lang="en-US" b="1" dirty="0" err="1"/>
              <a:t>privire</a:t>
            </a:r>
            <a:r>
              <a:rPr lang="en-US" b="1" dirty="0"/>
              <a:t> la </a:t>
            </a:r>
            <a:r>
              <a:rPr lang="en-US" b="1" dirty="0" err="1"/>
              <a:t>numărul</a:t>
            </a:r>
            <a:r>
              <a:rPr lang="en-US" b="1" dirty="0"/>
              <a:t> </a:t>
            </a:r>
            <a:r>
              <a:rPr lang="en-US" b="1" dirty="0" err="1" smtClean="0"/>
              <a:t>acestora</a:t>
            </a:r>
            <a:r>
              <a:rPr lang="en-US" b="1" dirty="0" smtClean="0"/>
              <a:t>,</a:t>
            </a:r>
            <a:r>
              <a:rPr lang="ro-RO" b="1" dirty="0" smtClean="0"/>
              <a:t> </a:t>
            </a:r>
            <a:r>
              <a:rPr lang="en-US" b="1" dirty="0" err="1" smtClean="0"/>
              <a:t>paralelisme</a:t>
            </a:r>
            <a:r>
              <a:rPr lang="en-US" b="1" dirty="0"/>
              <a:t>, </a:t>
            </a:r>
            <a:r>
              <a:rPr lang="en-US" b="1" dirty="0" err="1"/>
              <a:t>suprapuneri</a:t>
            </a:r>
            <a:r>
              <a:rPr lang="en-US" b="1" dirty="0"/>
              <a:t> </a:t>
            </a:r>
            <a:r>
              <a:rPr lang="en-US" b="1" dirty="0" err="1"/>
              <a:t>şi</a:t>
            </a:r>
            <a:r>
              <a:rPr lang="en-US" b="1" dirty="0"/>
              <a:t> </a:t>
            </a:r>
            <a:r>
              <a:rPr lang="en-US" b="1" dirty="0" err="1"/>
              <a:t>denumiri</a:t>
            </a:r>
            <a:r>
              <a:rPr lang="en-US" b="1" dirty="0"/>
              <a:t> </a:t>
            </a:r>
            <a:r>
              <a:rPr lang="en-US" b="1" dirty="0" err="1"/>
              <a:t>necorespunzătoare</a:t>
            </a:r>
            <a:r>
              <a:rPr lang="en-US" b="1" dirty="0"/>
              <a:t>, </a:t>
            </a:r>
            <a:r>
              <a:rPr lang="en-US" b="1" dirty="0" err="1"/>
              <a:t>influenţa</a:t>
            </a:r>
            <a:r>
              <a:rPr lang="en-US" b="1" dirty="0"/>
              <a:t> </a:t>
            </a:r>
            <a:r>
              <a:rPr lang="en-US" b="1" dirty="0" err="1"/>
              <a:t>asupra</a:t>
            </a:r>
            <a:r>
              <a:rPr lang="en-US" b="1" dirty="0"/>
              <a:t> </a:t>
            </a:r>
            <a:r>
              <a:rPr lang="en-US" b="1" dirty="0" err="1"/>
              <a:t>denumirii</a:t>
            </a:r>
            <a:r>
              <a:rPr lang="en-US" b="1" dirty="0"/>
              <a:t> </a:t>
            </a:r>
            <a:r>
              <a:rPr lang="en-US" b="1" dirty="0" err="1" smtClean="0"/>
              <a:t>calificărilor</a:t>
            </a:r>
            <a:r>
              <a:rPr lang="ro-RO" b="1" dirty="0"/>
              <a:t> </a:t>
            </a:r>
            <a:r>
              <a:rPr lang="en-US" b="1" dirty="0" err="1" smtClean="0"/>
              <a:t>universitare</a:t>
            </a:r>
            <a:r>
              <a:rPr lang="en-US" b="1" dirty="0" smtClean="0"/>
              <a:t> </a:t>
            </a:r>
            <a:r>
              <a:rPr lang="en-US" b="1" dirty="0" err="1"/>
              <a:t>inginereşti</a:t>
            </a:r>
            <a:r>
              <a:rPr lang="en-US" b="1" dirty="0"/>
              <a:t>, </a:t>
            </a:r>
            <a:r>
              <a:rPr lang="en-US" b="1" dirty="0" err="1"/>
              <a:t>concluzii</a:t>
            </a:r>
            <a:r>
              <a:rPr lang="en-US" b="1" dirty="0"/>
              <a:t> </a:t>
            </a:r>
            <a:r>
              <a:rPr lang="en-US" b="1" dirty="0" err="1"/>
              <a:t>şi</a:t>
            </a:r>
            <a:r>
              <a:rPr lang="en-US" b="1" dirty="0"/>
              <a:t> </a:t>
            </a:r>
            <a:r>
              <a:rPr lang="en-US" b="1" dirty="0" err="1"/>
              <a:t>propuneri</a:t>
            </a:r>
            <a:r>
              <a:rPr lang="en-US" b="1" dirty="0"/>
              <a:t>. </a:t>
            </a:r>
            <a:endParaRPr lang="ro-RO" b="1" dirty="0" smtClean="0"/>
          </a:p>
          <a:p>
            <a:pPr marL="284163" indent="0">
              <a:buNone/>
            </a:pPr>
            <a:r>
              <a:rPr lang="en-US" b="1" dirty="0" smtClean="0"/>
              <a:t>In </a:t>
            </a:r>
            <a:r>
              <a:rPr lang="en-US" b="1" dirty="0" err="1"/>
              <a:t>domeniul</a:t>
            </a:r>
            <a:r>
              <a:rPr lang="en-US" b="1" dirty="0"/>
              <a:t> fundamental “ </a:t>
            </a:r>
            <a:r>
              <a:rPr lang="en-US" b="1" dirty="0" err="1"/>
              <a:t>Ştiinţe</a:t>
            </a:r>
            <a:r>
              <a:rPr lang="en-US" b="1" dirty="0"/>
              <a:t> </a:t>
            </a:r>
            <a:r>
              <a:rPr lang="en-US" b="1" dirty="0" err="1"/>
              <a:t>Inginereşti</a:t>
            </a:r>
            <a:r>
              <a:rPr lang="en-US" b="1" dirty="0" smtClean="0"/>
              <a:t>”,</a:t>
            </a:r>
            <a:r>
              <a:rPr lang="ro-RO" b="1" dirty="0" smtClean="0"/>
              <a:t> </a:t>
            </a:r>
            <a:r>
              <a:rPr lang="en-US" b="1" dirty="0" err="1" smtClean="0"/>
              <a:t>nomenclatorul</a:t>
            </a:r>
            <a:r>
              <a:rPr lang="en-US" b="1" dirty="0" smtClean="0"/>
              <a:t> </a:t>
            </a:r>
            <a:r>
              <a:rPr lang="en-US" b="1" dirty="0"/>
              <a:t>de </a:t>
            </a:r>
            <a:r>
              <a:rPr lang="en-US" b="1" dirty="0" err="1"/>
              <a:t>domenii</a:t>
            </a:r>
            <a:r>
              <a:rPr lang="en-US" b="1" dirty="0"/>
              <a:t> </a:t>
            </a:r>
            <a:r>
              <a:rPr lang="en-US" b="1" dirty="0" err="1"/>
              <a:t>şi</a:t>
            </a:r>
            <a:r>
              <a:rPr lang="en-US" b="1" dirty="0"/>
              <a:t> </a:t>
            </a:r>
            <a:r>
              <a:rPr lang="en-US" b="1" dirty="0" err="1"/>
              <a:t>specializări</a:t>
            </a:r>
            <a:r>
              <a:rPr lang="en-US" b="1" dirty="0"/>
              <a:t> </a:t>
            </a:r>
            <a:r>
              <a:rPr lang="en-US" b="1" dirty="0" err="1"/>
              <a:t>universitare</a:t>
            </a:r>
            <a:r>
              <a:rPr lang="en-US" b="1" dirty="0"/>
              <a:t> de </a:t>
            </a:r>
            <a:r>
              <a:rPr lang="en-US" b="1" dirty="0" err="1"/>
              <a:t>licenţă</a:t>
            </a:r>
            <a:r>
              <a:rPr lang="en-US" b="1" dirty="0"/>
              <a:t> </a:t>
            </a:r>
            <a:r>
              <a:rPr lang="en-US" b="1" dirty="0" err="1"/>
              <a:t>cuprinde</a:t>
            </a:r>
            <a:r>
              <a:rPr lang="en-US" b="1" dirty="0"/>
              <a:t> 33 </a:t>
            </a:r>
            <a:r>
              <a:rPr lang="en-US" b="1" dirty="0" err="1"/>
              <a:t>domenii</a:t>
            </a:r>
            <a:r>
              <a:rPr lang="en-US" b="1" dirty="0"/>
              <a:t> de </a:t>
            </a:r>
            <a:r>
              <a:rPr lang="en-US" b="1" dirty="0" err="1"/>
              <a:t>studii</a:t>
            </a:r>
            <a:r>
              <a:rPr lang="en-US" b="1" dirty="0"/>
              <a:t> </a:t>
            </a:r>
            <a:r>
              <a:rPr lang="en-US" b="1" dirty="0" smtClean="0"/>
              <a:t>de</a:t>
            </a:r>
            <a:r>
              <a:rPr lang="ro-RO" b="1" dirty="0" smtClean="0"/>
              <a:t> </a:t>
            </a:r>
            <a:r>
              <a:rPr lang="en-US" b="1" dirty="0" err="1" smtClean="0"/>
              <a:t>licenţă</a:t>
            </a:r>
            <a:r>
              <a:rPr lang="en-US" b="1" dirty="0" smtClean="0"/>
              <a:t> </a:t>
            </a:r>
            <a:r>
              <a:rPr lang="en-US" b="1" dirty="0"/>
              <a:t>cu un </a:t>
            </a:r>
            <a:r>
              <a:rPr lang="en-US" b="1" dirty="0" err="1"/>
              <a:t>tabel</a:t>
            </a:r>
            <a:r>
              <a:rPr lang="en-US" b="1" dirty="0"/>
              <a:t> de 178 de </a:t>
            </a:r>
            <a:r>
              <a:rPr lang="en-US" b="1" dirty="0" err="1"/>
              <a:t>specializări</a:t>
            </a:r>
            <a:r>
              <a:rPr lang="en-US" b="1" dirty="0"/>
              <a:t> </a:t>
            </a:r>
            <a:r>
              <a:rPr lang="en-US" b="1" dirty="0" err="1"/>
              <a:t>respectiv</a:t>
            </a:r>
            <a:r>
              <a:rPr lang="en-US" b="1" dirty="0"/>
              <a:t> </a:t>
            </a:r>
            <a:r>
              <a:rPr lang="en-US" b="1" dirty="0" err="1"/>
              <a:t>programe</a:t>
            </a:r>
            <a:r>
              <a:rPr lang="en-US" b="1" dirty="0"/>
              <a:t> de </a:t>
            </a:r>
            <a:r>
              <a:rPr lang="en-US" b="1" dirty="0" err="1"/>
              <a:t>studii</a:t>
            </a:r>
            <a:r>
              <a:rPr lang="en-US" b="1" dirty="0"/>
              <a:t> de </a:t>
            </a:r>
            <a:r>
              <a:rPr lang="en-US" b="1" dirty="0" err="1"/>
              <a:t>licenţă</a:t>
            </a:r>
            <a:r>
              <a:rPr lang="en-US" b="1" dirty="0"/>
              <a:t>. La </a:t>
            </a:r>
            <a:r>
              <a:rPr lang="en-US" b="1" dirty="0" err="1" smtClean="0"/>
              <a:t>nivelul</a:t>
            </a:r>
            <a:r>
              <a:rPr lang="ro-RO" b="1" dirty="0"/>
              <a:t> </a:t>
            </a:r>
            <a:r>
              <a:rPr lang="en-US" b="1" dirty="0" err="1" smtClean="0"/>
              <a:t>universităţii</a:t>
            </a:r>
            <a:r>
              <a:rPr lang="en-US" b="1" dirty="0" smtClean="0"/>
              <a:t> </a:t>
            </a:r>
            <a:r>
              <a:rPr lang="en-US" b="1" dirty="0"/>
              <a:t>se pot </a:t>
            </a:r>
            <a:r>
              <a:rPr lang="en-US" b="1" dirty="0" err="1"/>
              <a:t>dezvolta</a:t>
            </a:r>
            <a:r>
              <a:rPr lang="en-US" b="1" dirty="0"/>
              <a:t> </a:t>
            </a:r>
            <a:r>
              <a:rPr lang="en-US" b="1" dirty="0" err="1"/>
              <a:t>direcţii</a:t>
            </a:r>
            <a:r>
              <a:rPr lang="en-US" b="1" dirty="0"/>
              <a:t> </a:t>
            </a:r>
            <a:r>
              <a:rPr lang="en-US" b="1" dirty="0" err="1"/>
              <a:t>curriculare</a:t>
            </a:r>
            <a:r>
              <a:rPr lang="en-US" b="1" dirty="0"/>
              <a:t> </a:t>
            </a:r>
            <a:r>
              <a:rPr lang="en-US" b="1" dirty="0" err="1"/>
              <a:t>corespunzătoare</a:t>
            </a:r>
            <a:r>
              <a:rPr lang="en-US" b="1" dirty="0"/>
              <a:t> </a:t>
            </a:r>
            <a:r>
              <a:rPr lang="en-US" b="1" dirty="0" err="1"/>
              <a:t>specializării</a:t>
            </a:r>
            <a:r>
              <a:rPr lang="en-US" b="1" dirty="0"/>
              <a:t> </a:t>
            </a:r>
            <a:r>
              <a:rPr lang="en-US" b="1" dirty="0" err="1"/>
              <a:t>dorite</a:t>
            </a:r>
            <a:r>
              <a:rPr lang="en-US" b="1" dirty="0"/>
              <a:t>. Se </a:t>
            </a:r>
            <a:r>
              <a:rPr lang="en-US" b="1" dirty="0" err="1"/>
              <a:t>propune</a:t>
            </a:r>
            <a:r>
              <a:rPr lang="en-US" b="1" dirty="0"/>
              <a:t> </a:t>
            </a:r>
            <a:r>
              <a:rPr lang="en-US" b="1" dirty="0" smtClean="0"/>
              <a:t>o</a:t>
            </a:r>
            <a:r>
              <a:rPr lang="ro-RO" b="1" dirty="0" smtClean="0"/>
              <a:t> </a:t>
            </a:r>
            <a:r>
              <a:rPr lang="en-US" b="1" dirty="0" err="1" smtClean="0"/>
              <a:t>arondare</a:t>
            </a:r>
            <a:r>
              <a:rPr lang="en-US" b="1" dirty="0" smtClean="0"/>
              <a:t> </a:t>
            </a:r>
            <a:r>
              <a:rPr lang="en-US" b="1" dirty="0"/>
              <a:t>a </a:t>
            </a:r>
            <a:r>
              <a:rPr lang="en-US" b="1" dirty="0" err="1"/>
              <a:t>domeniilor</a:t>
            </a:r>
            <a:r>
              <a:rPr lang="en-US" b="1" dirty="0"/>
              <a:t> de </a:t>
            </a:r>
            <a:r>
              <a:rPr lang="en-US" b="1" dirty="0" err="1"/>
              <a:t>studii</a:t>
            </a:r>
            <a:r>
              <a:rPr lang="en-US" b="1" dirty="0"/>
              <a:t> la </a:t>
            </a:r>
            <a:r>
              <a:rPr lang="en-US" b="1" dirty="0" err="1"/>
              <a:t>codificarea</a:t>
            </a:r>
            <a:r>
              <a:rPr lang="en-US" b="1" dirty="0"/>
              <a:t> ISCED 2013-F.</a:t>
            </a:r>
          </a:p>
          <a:p>
            <a:pPr marL="284163" indent="0">
              <a:buNone/>
            </a:pPr>
            <a:r>
              <a:rPr lang="en-US" b="1" dirty="0" err="1"/>
              <a:t>Cuvinte</a:t>
            </a:r>
            <a:r>
              <a:rPr lang="en-US" b="1" dirty="0"/>
              <a:t> </a:t>
            </a:r>
            <a:r>
              <a:rPr lang="en-US" b="1" dirty="0" err="1"/>
              <a:t>cheie</a:t>
            </a:r>
            <a:r>
              <a:rPr lang="en-US" b="1" dirty="0"/>
              <a:t>: </a:t>
            </a:r>
            <a:r>
              <a:rPr lang="en-US" b="1" dirty="0" err="1"/>
              <a:t>Inginerie</a:t>
            </a:r>
            <a:r>
              <a:rPr lang="en-US" b="1" dirty="0"/>
              <a:t>, </a:t>
            </a:r>
            <a:r>
              <a:rPr lang="en-US" b="1" dirty="0" err="1"/>
              <a:t>domenii</a:t>
            </a:r>
            <a:r>
              <a:rPr lang="en-US" b="1" dirty="0"/>
              <a:t> </a:t>
            </a:r>
            <a:r>
              <a:rPr lang="en-US" b="1" dirty="0" err="1"/>
              <a:t>şi</a:t>
            </a:r>
            <a:r>
              <a:rPr lang="en-US" b="1" dirty="0"/>
              <a:t> </a:t>
            </a:r>
            <a:r>
              <a:rPr lang="en-US" b="1" dirty="0" err="1"/>
              <a:t>specializări</a:t>
            </a:r>
            <a:r>
              <a:rPr lang="en-US" b="1" dirty="0"/>
              <a:t>, </a:t>
            </a:r>
            <a:r>
              <a:rPr lang="en-US" b="1" dirty="0" err="1"/>
              <a:t>clasificare</a:t>
            </a:r>
            <a:r>
              <a:rPr lang="en-US" b="1" dirty="0"/>
              <a:t> </a:t>
            </a:r>
            <a:r>
              <a:rPr lang="en-US" b="1" dirty="0" err="1"/>
              <a:t>internatională</a:t>
            </a:r>
            <a:r>
              <a:rPr lang="en-US" b="1" dirty="0"/>
              <a:t>, </a:t>
            </a:r>
            <a:r>
              <a:rPr lang="en-US" b="1" dirty="0" err="1" smtClean="0"/>
              <a:t>proces</a:t>
            </a:r>
            <a:r>
              <a:rPr lang="en-US" b="1" dirty="0" smtClean="0"/>
              <a:t> </a:t>
            </a:r>
            <a:r>
              <a:rPr lang="en-US" b="1" dirty="0"/>
              <a:t>Bologna,</a:t>
            </a:r>
          </a:p>
          <a:p>
            <a:pPr marL="284163" indent="0">
              <a:buNone/>
            </a:pPr>
            <a:r>
              <a:rPr lang="en-US" b="1" dirty="0"/>
              <a:t>ISCED 2013-F</a:t>
            </a:r>
            <a:r>
              <a:rPr lang="en-US" b="1" dirty="0" smtClean="0"/>
              <a:t>. </a:t>
            </a:r>
            <a:r>
              <a:rPr lang="en-US" dirty="0"/>
              <a:t>[Kaiser et al. (2005); Granholm et al. (2005</a:t>
            </a:r>
            <a:r>
              <a:rPr lang="en-US" dirty="0" smtClean="0"/>
              <a:t>);</a:t>
            </a:r>
            <a:r>
              <a:rPr lang="da-DK" dirty="0" err="1" smtClean="0"/>
              <a:t>Laaksonen</a:t>
            </a:r>
            <a:r>
              <a:rPr lang="da-DK" dirty="0" smtClean="0"/>
              <a:t> </a:t>
            </a:r>
            <a:r>
              <a:rPr lang="da-DK" dirty="0"/>
              <a:t>et al. (2003); </a:t>
            </a:r>
            <a:r>
              <a:rPr lang="da-DK" dirty="0" err="1"/>
              <a:t>Zaharia</a:t>
            </a:r>
            <a:r>
              <a:rPr lang="da-DK" dirty="0"/>
              <a:t> et al. (2006</a:t>
            </a:r>
            <a:r>
              <a:rPr lang="da-DK" dirty="0" smtClean="0"/>
              <a:t>);</a:t>
            </a:r>
            <a:r>
              <a:rPr lang="en-US" dirty="0" smtClean="0"/>
              <a:t>Galloway </a:t>
            </a:r>
            <a:r>
              <a:rPr lang="en-US" dirty="0"/>
              <a:t>et al. (2008); </a:t>
            </a:r>
            <a:r>
              <a:rPr lang="en-US" dirty="0" err="1"/>
              <a:t>Jinescu</a:t>
            </a:r>
            <a:r>
              <a:rPr lang="en-US" dirty="0"/>
              <a:t> et al. (2009</a:t>
            </a:r>
            <a:r>
              <a:rPr lang="en-US" dirty="0" smtClean="0"/>
              <a:t>);</a:t>
            </a:r>
            <a:r>
              <a:rPr lang="da-DK" dirty="0" err="1" smtClean="0"/>
              <a:t>Dumitrache</a:t>
            </a:r>
            <a:r>
              <a:rPr lang="da-DK" dirty="0" smtClean="0"/>
              <a:t> </a:t>
            </a:r>
            <a:r>
              <a:rPr lang="da-DK" dirty="0"/>
              <a:t>et al. (2010); </a:t>
            </a:r>
            <a:r>
              <a:rPr lang="da-DK" dirty="0" err="1"/>
              <a:t>Huntzinger</a:t>
            </a:r>
            <a:r>
              <a:rPr lang="da-DK" dirty="0"/>
              <a:t> et al. (2007)].</a:t>
            </a:r>
            <a:endParaRPr lang="en-US" b="1" dirty="0"/>
          </a:p>
          <a:p>
            <a:endParaRPr lang="en-US" dirty="0"/>
          </a:p>
        </p:txBody>
      </p:sp>
    </p:spTree>
    <p:extLst>
      <p:ext uri="{BB962C8B-B14F-4D97-AF65-F5344CB8AC3E}">
        <p14:creationId xmlns:p14="http://schemas.microsoft.com/office/powerpoint/2010/main" val="240863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420189"/>
          </a:xfrm>
        </p:spPr>
        <p:txBody>
          <a:bodyPr>
            <a:normAutofit fontScale="90000"/>
          </a:bodyPr>
          <a:lstStyle/>
          <a:p>
            <a:r>
              <a:rPr lang="en-US" dirty="0" smtClean="0"/>
              <a:t>De </a:t>
            </a:r>
            <a:r>
              <a:rPr lang="en-US" dirty="0" err="1" smtClean="0"/>
              <a:t>ce</a:t>
            </a:r>
            <a:r>
              <a:rPr lang="en-US" dirty="0" smtClean="0"/>
              <a:t> ISCED</a:t>
            </a:r>
            <a:r>
              <a:rPr lang="ro-RO" dirty="0" smtClean="0"/>
              <a:t> </a:t>
            </a:r>
            <a:r>
              <a:rPr lang="en-US" dirty="0" smtClean="0"/>
              <a:t>-</a:t>
            </a:r>
            <a:r>
              <a:rPr lang="ro-RO" dirty="0" smtClean="0"/>
              <a:t> </a:t>
            </a:r>
            <a:r>
              <a:rPr lang="en-US" dirty="0" smtClean="0"/>
              <a:t>1 </a:t>
            </a:r>
            <a:endParaRPr lang="en-US" dirty="0"/>
          </a:p>
        </p:txBody>
      </p:sp>
      <p:sp>
        <p:nvSpPr>
          <p:cNvPr id="3" name="Content Placeholder 2"/>
          <p:cNvSpPr>
            <a:spLocks noGrp="1"/>
          </p:cNvSpPr>
          <p:nvPr>
            <p:ph idx="1"/>
          </p:nvPr>
        </p:nvSpPr>
        <p:spPr>
          <a:xfrm>
            <a:off x="1484310" y="1236617"/>
            <a:ext cx="10018713" cy="4554583"/>
          </a:xfrm>
        </p:spPr>
        <p:txBody>
          <a:bodyPr>
            <a:normAutofit fontScale="62500" lnSpcReduction="20000"/>
          </a:bodyPr>
          <a:lstStyle/>
          <a:p>
            <a:pPr lvl="0">
              <a:buClr>
                <a:srgbClr val="30ACEC">
                  <a:lumMod val="75000"/>
                </a:srgbClr>
              </a:buClr>
            </a:pPr>
            <a:r>
              <a:rPr lang="en-US" sz="2900" dirty="0">
                <a:solidFill>
                  <a:prstClr val="black"/>
                </a:solidFill>
              </a:rPr>
              <a:t>1. INTRODUCERE</a:t>
            </a:r>
          </a:p>
          <a:p>
            <a:pPr lvl="0">
              <a:buClr>
                <a:srgbClr val="30ACEC">
                  <a:lumMod val="75000"/>
                </a:srgbClr>
              </a:buClr>
            </a:pPr>
            <a:r>
              <a:rPr lang="en-US" sz="2900" dirty="0" err="1">
                <a:solidFill>
                  <a:prstClr val="black"/>
                </a:solidFill>
              </a:rPr>
              <a:t>Procesele</a:t>
            </a:r>
            <a:r>
              <a:rPr lang="en-US" sz="2900" dirty="0">
                <a:solidFill>
                  <a:prstClr val="black"/>
                </a:solidFill>
              </a:rPr>
              <a:t> de </a:t>
            </a:r>
            <a:r>
              <a:rPr lang="en-US" sz="2900" dirty="0" err="1">
                <a:solidFill>
                  <a:prstClr val="black"/>
                </a:solidFill>
              </a:rPr>
              <a:t>reformă</a:t>
            </a:r>
            <a:r>
              <a:rPr lang="en-US" sz="2900" dirty="0">
                <a:solidFill>
                  <a:prstClr val="black"/>
                </a:solidFill>
              </a:rPr>
              <a:t> </a:t>
            </a:r>
            <a:r>
              <a:rPr lang="en-US" sz="2900" dirty="0" err="1">
                <a:solidFill>
                  <a:prstClr val="black"/>
                </a:solidFill>
              </a:rPr>
              <a:t>demarate</a:t>
            </a:r>
            <a:r>
              <a:rPr lang="en-US" sz="2900" dirty="0">
                <a:solidFill>
                  <a:prstClr val="black"/>
                </a:solidFill>
              </a:rPr>
              <a:t> </a:t>
            </a:r>
            <a:r>
              <a:rPr lang="en-US" sz="2900" dirty="0" err="1">
                <a:solidFill>
                  <a:prstClr val="black"/>
                </a:solidFill>
              </a:rPr>
              <a:t>prin</a:t>
            </a:r>
            <a:r>
              <a:rPr lang="en-US" sz="2900" dirty="0">
                <a:solidFill>
                  <a:prstClr val="black"/>
                </a:solidFill>
              </a:rPr>
              <a:t> </a:t>
            </a:r>
            <a:r>
              <a:rPr lang="en-US" sz="2900" dirty="0" err="1" smtClean="0">
                <a:solidFill>
                  <a:prstClr val="black"/>
                </a:solidFill>
              </a:rPr>
              <a:t>procesul“Bologna</a:t>
            </a:r>
            <a:r>
              <a:rPr lang="en-US" sz="2900" dirty="0">
                <a:solidFill>
                  <a:prstClr val="black"/>
                </a:solidFill>
              </a:rPr>
              <a:t>”, </a:t>
            </a:r>
            <a:r>
              <a:rPr lang="en-US" sz="2900" dirty="0" err="1">
                <a:solidFill>
                  <a:prstClr val="black"/>
                </a:solidFill>
              </a:rPr>
              <a:t>reprezintă</a:t>
            </a:r>
            <a:r>
              <a:rPr lang="en-US" sz="2900" dirty="0">
                <a:solidFill>
                  <a:prstClr val="black"/>
                </a:solidFill>
              </a:rPr>
              <a:t> </a:t>
            </a:r>
            <a:r>
              <a:rPr lang="en-US" sz="2900" dirty="0" err="1">
                <a:solidFill>
                  <a:prstClr val="black"/>
                </a:solidFill>
              </a:rPr>
              <a:t>serioase</a:t>
            </a:r>
            <a:r>
              <a:rPr lang="en-US" sz="2900" dirty="0">
                <a:solidFill>
                  <a:prstClr val="black"/>
                </a:solidFill>
              </a:rPr>
              <a:t> </a:t>
            </a:r>
            <a:r>
              <a:rPr lang="en-US" sz="2900" dirty="0" err="1">
                <a:solidFill>
                  <a:prstClr val="black"/>
                </a:solidFill>
              </a:rPr>
              <a:t>provocări</a:t>
            </a:r>
            <a:r>
              <a:rPr lang="en-US" sz="2900" dirty="0">
                <a:solidFill>
                  <a:prstClr val="black"/>
                </a:solidFill>
              </a:rPr>
              <a:t> </a:t>
            </a:r>
            <a:r>
              <a:rPr lang="en-US" sz="2900" dirty="0" err="1" smtClean="0">
                <a:solidFill>
                  <a:prstClr val="black"/>
                </a:solidFill>
              </a:rPr>
              <a:t>pentru</a:t>
            </a:r>
            <a:r>
              <a:rPr lang="en-US" sz="2900" dirty="0" smtClean="0">
                <a:solidFill>
                  <a:prstClr val="black"/>
                </a:solidFill>
              </a:rPr>
              <a:t> </a:t>
            </a:r>
            <a:r>
              <a:rPr lang="en-US" sz="2900" dirty="0" err="1" smtClean="0">
                <a:solidFill>
                  <a:prstClr val="black"/>
                </a:solidFill>
              </a:rPr>
              <a:t>proiectarea</a:t>
            </a:r>
            <a:r>
              <a:rPr lang="en-US" sz="2900" dirty="0" smtClean="0">
                <a:solidFill>
                  <a:prstClr val="black"/>
                </a:solidFill>
              </a:rPr>
              <a:t> </a:t>
            </a:r>
            <a:r>
              <a:rPr lang="en-US" sz="2900" dirty="0" err="1">
                <a:solidFill>
                  <a:prstClr val="black"/>
                </a:solidFill>
              </a:rPr>
              <a:t>şi</a:t>
            </a:r>
            <a:r>
              <a:rPr lang="en-US" sz="2900" dirty="0">
                <a:solidFill>
                  <a:prstClr val="black"/>
                </a:solidFill>
              </a:rPr>
              <a:t> </a:t>
            </a:r>
            <a:r>
              <a:rPr lang="en-US" sz="2900" dirty="0" err="1">
                <a:solidFill>
                  <a:prstClr val="black"/>
                </a:solidFill>
              </a:rPr>
              <a:t>implementarea</a:t>
            </a:r>
            <a:r>
              <a:rPr lang="en-US" sz="2900" dirty="0">
                <a:solidFill>
                  <a:prstClr val="black"/>
                </a:solidFill>
              </a:rPr>
              <a:t> </a:t>
            </a:r>
            <a:r>
              <a:rPr lang="en-US" sz="2900" dirty="0" err="1">
                <a:solidFill>
                  <a:prstClr val="black"/>
                </a:solidFill>
              </a:rPr>
              <a:t>politicilor</a:t>
            </a:r>
            <a:r>
              <a:rPr lang="en-US" sz="2900" dirty="0">
                <a:solidFill>
                  <a:prstClr val="black"/>
                </a:solidFill>
              </a:rPr>
              <a:t> </a:t>
            </a:r>
            <a:r>
              <a:rPr lang="en-US" sz="2900" dirty="0" smtClean="0">
                <a:solidFill>
                  <a:prstClr val="black"/>
                </a:solidFill>
              </a:rPr>
              <a:t> </a:t>
            </a:r>
            <a:r>
              <a:rPr lang="en-US" sz="2900" dirty="0" err="1" smtClean="0">
                <a:solidFill>
                  <a:prstClr val="black"/>
                </a:solidFill>
              </a:rPr>
              <a:t>educaţionale</a:t>
            </a:r>
            <a:r>
              <a:rPr lang="ro-RO" sz="2900" dirty="0" smtClean="0">
                <a:solidFill>
                  <a:prstClr val="black"/>
                </a:solidFill>
              </a:rPr>
              <a:t> </a:t>
            </a:r>
            <a:r>
              <a:rPr lang="en-US" sz="2900" dirty="0" err="1" smtClean="0">
                <a:solidFill>
                  <a:prstClr val="black"/>
                </a:solidFill>
              </a:rPr>
              <a:t>în</a:t>
            </a:r>
            <a:r>
              <a:rPr lang="en-US" sz="2900" dirty="0" smtClean="0">
                <a:solidFill>
                  <a:prstClr val="black"/>
                </a:solidFill>
              </a:rPr>
              <a:t> </a:t>
            </a:r>
            <a:r>
              <a:rPr lang="en-US" sz="2900" dirty="0" err="1">
                <a:solidFill>
                  <a:prstClr val="black"/>
                </a:solidFill>
              </a:rPr>
              <a:t>domeniul</a:t>
            </a:r>
            <a:r>
              <a:rPr lang="en-US" sz="2900" dirty="0">
                <a:solidFill>
                  <a:prstClr val="black"/>
                </a:solidFill>
              </a:rPr>
              <a:t> </a:t>
            </a:r>
            <a:r>
              <a:rPr lang="en-US" sz="2900" dirty="0" err="1">
                <a:solidFill>
                  <a:prstClr val="black"/>
                </a:solidFill>
              </a:rPr>
              <a:t>învăţământului</a:t>
            </a:r>
            <a:r>
              <a:rPr lang="en-US" sz="2900" dirty="0">
                <a:solidFill>
                  <a:prstClr val="black"/>
                </a:solidFill>
              </a:rPr>
              <a:t> superior. </a:t>
            </a:r>
            <a:endParaRPr lang="en-US" sz="2900" dirty="0" smtClean="0">
              <a:solidFill>
                <a:prstClr val="black"/>
              </a:solidFill>
            </a:endParaRPr>
          </a:p>
          <a:p>
            <a:pPr lvl="0">
              <a:buClr>
                <a:srgbClr val="30ACEC">
                  <a:lumMod val="75000"/>
                </a:srgbClr>
              </a:buClr>
            </a:pPr>
            <a:r>
              <a:rPr lang="en-US" sz="2900" dirty="0" err="1" smtClean="0">
                <a:solidFill>
                  <a:prstClr val="black"/>
                </a:solidFill>
              </a:rPr>
              <a:t>Restructurarea</a:t>
            </a:r>
            <a:r>
              <a:rPr lang="en-US" sz="2900" dirty="0" smtClean="0">
                <a:solidFill>
                  <a:prstClr val="black"/>
                </a:solidFill>
              </a:rPr>
              <a:t> </a:t>
            </a:r>
            <a:r>
              <a:rPr lang="en-US" sz="2900" dirty="0" err="1" smtClean="0">
                <a:solidFill>
                  <a:prstClr val="black"/>
                </a:solidFill>
              </a:rPr>
              <a:t>studiilor</a:t>
            </a:r>
            <a:r>
              <a:rPr lang="en-US" sz="2900" dirty="0" smtClean="0">
                <a:solidFill>
                  <a:prstClr val="black"/>
                </a:solidFill>
              </a:rPr>
              <a:t> </a:t>
            </a:r>
            <a:r>
              <a:rPr lang="en-US" sz="2900" dirty="0" err="1">
                <a:solidFill>
                  <a:prstClr val="black"/>
                </a:solidFill>
              </a:rPr>
              <a:t>universitare</a:t>
            </a:r>
            <a:r>
              <a:rPr lang="en-US" sz="2900" dirty="0">
                <a:solidFill>
                  <a:prstClr val="black"/>
                </a:solidFill>
              </a:rPr>
              <a:t> </a:t>
            </a:r>
            <a:r>
              <a:rPr lang="en-US" sz="2900" dirty="0" err="1">
                <a:solidFill>
                  <a:prstClr val="black"/>
                </a:solidFill>
              </a:rPr>
              <a:t>în</a:t>
            </a:r>
            <a:r>
              <a:rPr lang="en-US" sz="2900" dirty="0">
                <a:solidFill>
                  <a:prstClr val="black"/>
                </a:solidFill>
              </a:rPr>
              <a:t> </a:t>
            </a:r>
            <a:r>
              <a:rPr lang="en-US" sz="2900" dirty="0" err="1">
                <a:solidFill>
                  <a:prstClr val="black"/>
                </a:solidFill>
              </a:rPr>
              <a:t>cele</a:t>
            </a:r>
            <a:r>
              <a:rPr lang="en-US" sz="2900" dirty="0">
                <a:solidFill>
                  <a:prstClr val="black"/>
                </a:solidFill>
              </a:rPr>
              <a:t> </a:t>
            </a:r>
            <a:r>
              <a:rPr lang="en-US" sz="2900" dirty="0" err="1">
                <a:solidFill>
                  <a:prstClr val="black"/>
                </a:solidFill>
              </a:rPr>
              <a:t>trei</a:t>
            </a:r>
            <a:r>
              <a:rPr lang="en-US" sz="2900" dirty="0">
                <a:solidFill>
                  <a:prstClr val="black"/>
                </a:solidFill>
              </a:rPr>
              <a:t> </a:t>
            </a:r>
            <a:r>
              <a:rPr lang="en-US" sz="2900" dirty="0" err="1">
                <a:solidFill>
                  <a:prstClr val="black"/>
                </a:solidFill>
              </a:rPr>
              <a:t>nivele</a:t>
            </a:r>
            <a:r>
              <a:rPr lang="en-US" sz="2900" dirty="0">
                <a:solidFill>
                  <a:prstClr val="black"/>
                </a:solidFill>
              </a:rPr>
              <a:t> (</a:t>
            </a:r>
            <a:r>
              <a:rPr lang="en-US" sz="2900" dirty="0" err="1" smtClean="0">
                <a:solidFill>
                  <a:prstClr val="black"/>
                </a:solidFill>
              </a:rPr>
              <a:t>licenţă</a:t>
            </a:r>
            <a:r>
              <a:rPr lang="en-US" sz="2900" dirty="0" smtClean="0">
                <a:solidFill>
                  <a:prstClr val="black"/>
                </a:solidFill>
              </a:rPr>
              <a:t>, </a:t>
            </a:r>
            <a:r>
              <a:rPr lang="en-US" sz="2900" dirty="0" err="1" smtClean="0">
                <a:solidFill>
                  <a:prstClr val="black"/>
                </a:solidFill>
              </a:rPr>
              <a:t>masterat</a:t>
            </a:r>
            <a:r>
              <a:rPr lang="en-US" sz="2900" dirty="0">
                <a:solidFill>
                  <a:prstClr val="black"/>
                </a:solidFill>
              </a:rPr>
              <a:t>, </a:t>
            </a:r>
            <a:r>
              <a:rPr lang="en-US" sz="2900" dirty="0" err="1">
                <a:solidFill>
                  <a:prstClr val="black"/>
                </a:solidFill>
              </a:rPr>
              <a:t>doctorat</a:t>
            </a:r>
            <a:r>
              <a:rPr lang="en-US" sz="2900" dirty="0">
                <a:solidFill>
                  <a:prstClr val="black"/>
                </a:solidFill>
              </a:rPr>
              <a:t>) </a:t>
            </a:r>
            <a:r>
              <a:rPr lang="en-US" sz="2900" dirty="0" err="1">
                <a:solidFill>
                  <a:prstClr val="black"/>
                </a:solidFill>
              </a:rPr>
              <a:t>pentru</a:t>
            </a:r>
            <a:r>
              <a:rPr lang="en-US" sz="2900" dirty="0">
                <a:solidFill>
                  <a:prstClr val="black"/>
                </a:solidFill>
              </a:rPr>
              <a:t> </a:t>
            </a:r>
            <a:r>
              <a:rPr lang="en-US" sz="2900" dirty="0" err="1">
                <a:solidFill>
                  <a:prstClr val="black"/>
                </a:solidFill>
              </a:rPr>
              <a:t>diferenţierea</a:t>
            </a:r>
            <a:r>
              <a:rPr lang="en-US" sz="2900" dirty="0">
                <a:solidFill>
                  <a:prstClr val="black"/>
                </a:solidFill>
              </a:rPr>
              <a:t> </a:t>
            </a:r>
            <a:r>
              <a:rPr lang="en-US" sz="2900" dirty="0" err="1">
                <a:solidFill>
                  <a:prstClr val="black"/>
                </a:solidFill>
              </a:rPr>
              <a:t>nivelelor</a:t>
            </a:r>
            <a:r>
              <a:rPr lang="en-US" sz="2900" dirty="0">
                <a:solidFill>
                  <a:prstClr val="black"/>
                </a:solidFill>
              </a:rPr>
              <a:t> </a:t>
            </a:r>
            <a:r>
              <a:rPr lang="en-US" sz="2900" dirty="0" smtClean="0">
                <a:solidFill>
                  <a:prstClr val="black"/>
                </a:solidFill>
              </a:rPr>
              <a:t>de </a:t>
            </a:r>
            <a:r>
              <a:rPr lang="en-US" sz="2900" dirty="0" err="1" smtClean="0">
                <a:solidFill>
                  <a:prstClr val="black"/>
                </a:solidFill>
              </a:rPr>
              <a:t>calificare</a:t>
            </a:r>
            <a:r>
              <a:rPr lang="en-US" sz="2900" dirty="0" smtClean="0">
                <a:solidFill>
                  <a:prstClr val="black"/>
                </a:solidFill>
              </a:rPr>
              <a:t> </a:t>
            </a:r>
            <a:r>
              <a:rPr lang="en-US" sz="2900" dirty="0" err="1">
                <a:solidFill>
                  <a:prstClr val="black"/>
                </a:solidFill>
              </a:rPr>
              <a:t>superioară</a:t>
            </a:r>
            <a:r>
              <a:rPr lang="en-US" sz="2900" dirty="0">
                <a:solidFill>
                  <a:prstClr val="black"/>
                </a:solidFill>
              </a:rPr>
              <a:t>, </a:t>
            </a:r>
            <a:r>
              <a:rPr lang="en-US" sz="2900" dirty="0" err="1">
                <a:solidFill>
                  <a:prstClr val="black"/>
                </a:solidFill>
              </a:rPr>
              <a:t>impun</a:t>
            </a:r>
            <a:r>
              <a:rPr lang="en-US" sz="2900" dirty="0">
                <a:solidFill>
                  <a:prstClr val="black"/>
                </a:solidFill>
              </a:rPr>
              <a:t> </a:t>
            </a:r>
            <a:r>
              <a:rPr lang="en-US" sz="2900" dirty="0" err="1" smtClean="0">
                <a:solidFill>
                  <a:prstClr val="black"/>
                </a:solidFill>
              </a:rPr>
              <a:t>reconsiderarea</a:t>
            </a:r>
            <a:r>
              <a:rPr lang="en-US" sz="2900" dirty="0" smtClean="0">
                <a:solidFill>
                  <a:prstClr val="black"/>
                </a:solidFill>
              </a:rPr>
              <a:t> </a:t>
            </a:r>
            <a:r>
              <a:rPr lang="en-US" sz="2900" dirty="0" err="1" smtClean="0">
                <a:solidFill>
                  <a:prstClr val="black"/>
                </a:solidFill>
              </a:rPr>
              <a:t>nomenclatorului</a:t>
            </a:r>
            <a:r>
              <a:rPr lang="en-US" sz="2900" dirty="0" smtClean="0">
                <a:solidFill>
                  <a:prstClr val="black"/>
                </a:solidFill>
              </a:rPr>
              <a:t> </a:t>
            </a:r>
            <a:r>
              <a:rPr lang="en-US" sz="2900" dirty="0">
                <a:solidFill>
                  <a:prstClr val="black"/>
                </a:solidFill>
              </a:rPr>
              <a:t>actual de </a:t>
            </a:r>
            <a:r>
              <a:rPr lang="en-US" sz="2900" dirty="0" err="1">
                <a:solidFill>
                  <a:prstClr val="black"/>
                </a:solidFill>
              </a:rPr>
              <a:t>domenii</a:t>
            </a:r>
            <a:r>
              <a:rPr lang="en-US" sz="2900" dirty="0">
                <a:solidFill>
                  <a:prstClr val="black"/>
                </a:solidFill>
              </a:rPr>
              <a:t> </a:t>
            </a:r>
            <a:r>
              <a:rPr lang="en-US" sz="2900" dirty="0" err="1">
                <a:solidFill>
                  <a:prstClr val="black"/>
                </a:solidFill>
              </a:rPr>
              <a:t>şi</a:t>
            </a:r>
            <a:r>
              <a:rPr lang="en-US" sz="2900" dirty="0">
                <a:solidFill>
                  <a:prstClr val="black"/>
                </a:solidFill>
              </a:rPr>
              <a:t> </a:t>
            </a:r>
            <a:r>
              <a:rPr lang="en-US" sz="2900" dirty="0" err="1" smtClean="0">
                <a:solidFill>
                  <a:prstClr val="black"/>
                </a:solidFill>
              </a:rPr>
              <a:t>specializărilor</a:t>
            </a:r>
            <a:r>
              <a:rPr lang="en-US" sz="2900" dirty="0" smtClean="0">
                <a:solidFill>
                  <a:prstClr val="black"/>
                </a:solidFill>
              </a:rPr>
              <a:t> din </a:t>
            </a:r>
            <a:r>
              <a:rPr lang="en-US" sz="2900" dirty="0" err="1">
                <a:solidFill>
                  <a:prstClr val="black"/>
                </a:solidFill>
              </a:rPr>
              <a:t>învăţământul</a:t>
            </a:r>
            <a:r>
              <a:rPr lang="en-US" sz="2900" dirty="0">
                <a:solidFill>
                  <a:prstClr val="black"/>
                </a:solidFill>
              </a:rPr>
              <a:t> superior </a:t>
            </a:r>
            <a:r>
              <a:rPr lang="en-US" sz="2900" dirty="0" err="1">
                <a:solidFill>
                  <a:prstClr val="black"/>
                </a:solidFill>
              </a:rPr>
              <a:t>tehnic</a:t>
            </a:r>
            <a:r>
              <a:rPr lang="en-US" sz="2900" dirty="0">
                <a:solidFill>
                  <a:prstClr val="black"/>
                </a:solidFill>
              </a:rPr>
              <a:t>, </a:t>
            </a:r>
            <a:r>
              <a:rPr lang="en-US" sz="2900" dirty="0" err="1">
                <a:solidFill>
                  <a:prstClr val="black"/>
                </a:solidFill>
              </a:rPr>
              <a:t>astfel</a:t>
            </a:r>
            <a:r>
              <a:rPr lang="en-US" sz="2900" dirty="0">
                <a:solidFill>
                  <a:prstClr val="black"/>
                </a:solidFill>
              </a:rPr>
              <a:t> </a:t>
            </a:r>
            <a:r>
              <a:rPr lang="en-US" sz="2900" dirty="0" err="1">
                <a:solidFill>
                  <a:prstClr val="black"/>
                </a:solidFill>
              </a:rPr>
              <a:t>încât</a:t>
            </a:r>
            <a:r>
              <a:rPr lang="en-US" sz="2900" dirty="0">
                <a:solidFill>
                  <a:prstClr val="black"/>
                </a:solidFill>
              </a:rPr>
              <a:t> </a:t>
            </a:r>
            <a:r>
              <a:rPr lang="en-US" sz="2900" dirty="0" err="1">
                <a:solidFill>
                  <a:prstClr val="black"/>
                </a:solidFill>
              </a:rPr>
              <a:t>să</a:t>
            </a:r>
            <a:r>
              <a:rPr lang="en-US" sz="2900" dirty="0">
                <a:solidFill>
                  <a:prstClr val="black"/>
                </a:solidFill>
              </a:rPr>
              <a:t> </a:t>
            </a:r>
            <a:r>
              <a:rPr lang="en-US" sz="2900" dirty="0" err="1" smtClean="0">
                <a:solidFill>
                  <a:prstClr val="black"/>
                </a:solidFill>
              </a:rPr>
              <a:t>poată</a:t>
            </a:r>
            <a:r>
              <a:rPr lang="en-US" sz="2900" dirty="0" smtClean="0">
                <a:solidFill>
                  <a:prstClr val="black"/>
                </a:solidFill>
              </a:rPr>
              <a:t> fi </a:t>
            </a:r>
            <a:r>
              <a:rPr lang="en-US" sz="2900" dirty="0" err="1">
                <a:solidFill>
                  <a:prstClr val="black"/>
                </a:solidFill>
              </a:rPr>
              <a:t>asigurată</a:t>
            </a:r>
            <a:r>
              <a:rPr lang="en-US" sz="2900" dirty="0">
                <a:solidFill>
                  <a:prstClr val="black"/>
                </a:solidFill>
              </a:rPr>
              <a:t> </a:t>
            </a:r>
            <a:r>
              <a:rPr lang="en-US" sz="2900" dirty="0" err="1">
                <a:solidFill>
                  <a:prstClr val="black"/>
                </a:solidFill>
              </a:rPr>
              <a:t>legătura</a:t>
            </a:r>
            <a:r>
              <a:rPr lang="en-US" sz="2900" dirty="0">
                <a:solidFill>
                  <a:prstClr val="black"/>
                </a:solidFill>
              </a:rPr>
              <a:t> </a:t>
            </a:r>
            <a:r>
              <a:rPr lang="en-US" sz="2900" dirty="0" err="1">
                <a:solidFill>
                  <a:prstClr val="black"/>
                </a:solidFill>
              </a:rPr>
              <a:t>directă</a:t>
            </a:r>
            <a:r>
              <a:rPr lang="en-US" sz="2900" dirty="0">
                <a:solidFill>
                  <a:prstClr val="black"/>
                </a:solidFill>
              </a:rPr>
              <a:t> </a:t>
            </a:r>
            <a:r>
              <a:rPr lang="en-US" sz="2900" dirty="0" err="1">
                <a:solidFill>
                  <a:prstClr val="black"/>
                </a:solidFill>
              </a:rPr>
              <a:t>între</a:t>
            </a:r>
            <a:r>
              <a:rPr lang="en-US" sz="2900" dirty="0">
                <a:solidFill>
                  <a:prstClr val="black"/>
                </a:solidFill>
              </a:rPr>
              <a:t> </a:t>
            </a:r>
            <a:r>
              <a:rPr lang="en-US" sz="2900" dirty="0" err="1">
                <a:solidFill>
                  <a:prstClr val="black"/>
                </a:solidFill>
              </a:rPr>
              <a:t>competenţe</a:t>
            </a:r>
            <a:r>
              <a:rPr lang="en-US" sz="2900" dirty="0">
                <a:solidFill>
                  <a:prstClr val="black"/>
                </a:solidFill>
              </a:rPr>
              <a:t>, </a:t>
            </a:r>
            <a:r>
              <a:rPr lang="en-US" sz="2900" dirty="0" err="1" smtClean="0">
                <a:solidFill>
                  <a:prstClr val="black"/>
                </a:solidFill>
              </a:rPr>
              <a:t>nivelul</a:t>
            </a:r>
            <a:r>
              <a:rPr lang="en-US" sz="2900" dirty="0" smtClean="0">
                <a:solidFill>
                  <a:prstClr val="black"/>
                </a:solidFill>
              </a:rPr>
              <a:t> </a:t>
            </a:r>
            <a:r>
              <a:rPr lang="en-US" sz="2900" dirty="0" err="1" smtClean="0">
                <a:solidFill>
                  <a:prstClr val="black"/>
                </a:solidFill>
              </a:rPr>
              <a:t>studiilor</a:t>
            </a:r>
            <a:r>
              <a:rPr lang="en-US" sz="2900" dirty="0" smtClean="0">
                <a:solidFill>
                  <a:prstClr val="black"/>
                </a:solidFill>
              </a:rPr>
              <a:t> </a:t>
            </a:r>
            <a:r>
              <a:rPr lang="en-US" sz="2900" dirty="0" err="1">
                <a:solidFill>
                  <a:prstClr val="black"/>
                </a:solidFill>
              </a:rPr>
              <a:t>şi</a:t>
            </a:r>
            <a:r>
              <a:rPr lang="en-US" sz="2900" dirty="0">
                <a:solidFill>
                  <a:prstClr val="black"/>
                </a:solidFill>
              </a:rPr>
              <a:t> </a:t>
            </a:r>
            <a:r>
              <a:rPr lang="en-US" sz="2900" dirty="0" err="1">
                <a:solidFill>
                  <a:prstClr val="black"/>
                </a:solidFill>
              </a:rPr>
              <a:t>cerinţele</a:t>
            </a:r>
            <a:r>
              <a:rPr lang="en-US" sz="2900" dirty="0">
                <a:solidFill>
                  <a:prstClr val="black"/>
                </a:solidFill>
              </a:rPr>
              <a:t> </a:t>
            </a:r>
            <a:r>
              <a:rPr lang="en-US" sz="2900" dirty="0" err="1">
                <a:solidFill>
                  <a:prstClr val="black"/>
                </a:solidFill>
              </a:rPr>
              <a:t>pieţei</a:t>
            </a:r>
            <a:r>
              <a:rPr lang="en-US" sz="2900" dirty="0">
                <a:solidFill>
                  <a:prstClr val="black"/>
                </a:solidFill>
              </a:rPr>
              <a:t> </a:t>
            </a:r>
            <a:r>
              <a:rPr lang="en-US" sz="2900" dirty="0" err="1">
                <a:solidFill>
                  <a:prstClr val="black"/>
                </a:solidFill>
              </a:rPr>
              <a:t>forţei</a:t>
            </a:r>
            <a:r>
              <a:rPr lang="en-US" sz="2900" dirty="0">
                <a:solidFill>
                  <a:prstClr val="black"/>
                </a:solidFill>
              </a:rPr>
              <a:t> de </a:t>
            </a:r>
            <a:r>
              <a:rPr lang="en-US" sz="2900" dirty="0" err="1">
                <a:solidFill>
                  <a:prstClr val="black"/>
                </a:solidFill>
              </a:rPr>
              <a:t>muncă</a:t>
            </a:r>
            <a:r>
              <a:rPr lang="en-US" sz="2900" dirty="0">
                <a:solidFill>
                  <a:prstClr val="black"/>
                </a:solidFill>
              </a:rPr>
              <a:t>. </a:t>
            </a:r>
            <a:endParaRPr lang="en-US" sz="2900" dirty="0" smtClean="0">
              <a:solidFill>
                <a:prstClr val="black"/>
              </a:solidFill>
            </a:endParaRPr>
          </a:p>
          <a:p>
            <a:pPr lvl="0">
              <a:buClr>
                <a:srgbClr val="30ACEC">
                  <a:lumMod val="75000"/>
                </a:srgbClr>
              </a:buClr>
            </a:pPr>
            <a:r>
              <a:rPr lang="ro-RO" sz="2900" dirty="0">
                <a:solidFill>
                  <a:prstClr val="black"/>
                </a:solidFill>
              </a:rPr>
              <a:t>Î</a:t>
            </a:r>
            <a:r>
              <a:rPr lang="en-US" sz="2900" dirty="0" smtClean="0">
                <a:solidFill>
                  <a:prstClr val="black"/>
                </a:solidFill>
              </a:rPr>
              <a:t>n plus, </a:t>
            </a:r>
            <a:r>
              <a:rPr lang="en-US" sz="2900" dirty="0" err="1" smtClean="0">
                <a:solidFill>
                  <a:prstClr val="black"/>
                </a:solidFill>
              </a:rPr>
              <a:t>reducerea</a:t>
            </a:r>
            <a:r>
              <a:rPr lang="en-US" sz="2900" dirty="0" smtClean="0">
                <a:solidFill>
                  <a:prstClr val="black"/>
                </a:solidFill>
              </a:rPr>
              <a:t> </a:t>
            </a:r>
            <a:r>
              <a:rPr lang="en-US" sz="2900" dirty="0" err="1">
                <a:solidFill>
                  <a:prstClr val="black"/>
                </a:solidFill>
              </a:rPr>
              <a:t>stagiului</a:t>
            </a:r>
            <a:r>
              <a:rPr lang="en-US" sz="2900" dirty="0">
                <a:solidFill>
                  <a:prstClr val="black"/>
                </a:solidFill>
              </a:rPr>
              <a:t> </a:t>
            </a:r>
            <a:r>
              <a:rPr lang="en-US" sz="2900" dirty="0" err="1">
                <a:solidFill>
                  <a:prstClr val="black"/>
                </a:solidFill>
              </a:rPr>
              <a:t>nivelului</a:t>
            </a:r>
            <a:r>
              <a:rPr lang="en-US" sz="2900" dirty="0">
                <a:solidFill>
                  <a:prstClr val="black"/>
                </a:solidFill>
              </a:rPr>
              <a:t> de </a:t>
            </a:r>
            <a:r>
              <a:rPr lang="en-US" sz="2900" dirty="0" err="1">
                <a:solidFill>
                  <a:prstClr val="black"/>
                </a:solidFill>
              </a:rPr>
              <a:t>licenţă</a:t>
            </a:r>
            <a:r>
              <a:rPr lang="en-US" sz="2900" dirty="0">
                <a:solidFill>
                  <a:prstClr val="black"/>
                </a:solidFill>
              </a:rPr>
              <a:t> la (3-4) </a:t>
            </a:r>
            <a:r>
              <a:rPr lang="en-US" sz="2900" dirty="0" err="1">
                <a:solidFill>
                  <a:prstClr val="black"/>
                </a:solidFill>
              </a:rPr>
              <a:t>ani</a:t>
            </a:r>
            <a:r>
              <a:rPr lang="en-US" sz="2900" dirty="0">
                <a:solidFill>
                  <a:prstClr val="black"/>
                </a:solidFill>
              </a:rPr>
              <a:t> </a:t>
            </a:r>
            <a:r>
              <a:rPr lang="en-US" sz="2900" dirty="0" err="1" smtClean="0">
                <a:solidFill>
                  <a:prstClr val="black"/>
                </a:solidFill>
              </a:rPr>
              <a:t>în</a:t>
            </a:r>
            <a:r>
              <a:rPr lang="en-US" sz="2900" dirty="0" smtClean="0">
                <a:solidFill>
                  <a:prstClr val="black"/>
                </a:solidFill>
              </a:rPr>
              <a:t> care </a:t>
            </a:r>
            <a:r>
              <a:rPr lang="en-US" sz="2900" dirty="0" err="1" smtClean="0">
                <a:solidFill>
                  <a:prstClr val="black"/>
                </a:solidFill>
              </a:rPr>
              <a:t>absolventul</a:t>
            </a:r>
            <a:r>
              <a:rPr lang="en-US" sz="2900" dirty="0" smtClean="0">
                <a:solidFill>
                  <a:prstClr val="black"/>
                </a:solidFill>
              </a:rPr>
              <a:t> </a:t>
            </a:r>
            <a:r>
              <a:rPr lang="en-US" sz="2900" dirty="0" err="1"/>
              <a:t>primeşte</a:t>
            </a:r>
            <a:r>
              <a:rPr lang="en-US" sz="2900" dirty="0"/>
              <a:t> </a:t>
            </a:r>
            <a:r>
              <a:rPr lang="en-US" sz="2900" dirty="0" err="1"/>
              <a:t>doar</a:t>
            </a:r>
            <a:r>
              <a:rPr lang="en-US" sz="2900" dirty="0"/>
              <a:t> </a:t>
            </a:r>
            <a:r>
              <a:rPr lang="en-US" sz="2900" dirty="0" err="1"/>
              <a:t>competenţe</a:t>
            </a:r>
            <a:r>
              <a:rPr lang="en-US" sz="2900" dirty="0"/>
              <a:t> </a:t>
            </a:r>
            <a:r>
              <a:rPr lang="en-US" sz="2900" dirty="0" err="1" smtClean="0"/>
              <a:t>generale</a:t>
            </a:r>
            <a:r>
              <a:rPr lang="en-US" sz="2900" dirty="0" smtClean="0"/>
              <a:t>, </a:t>
            </a:r>
            <a:r>
              <a:rPr lang="en-US" sz="2900" dirty="0" err="1" smtClean="0"/>
              <a:t>fundamentale</a:t>
            </a:r>
            <a:r>
              <a:rPr lang="en-US" sz="2900" dirty="0" smtClean="0"/>
              <a:t> </a:t>
            </a:r>
            <a:r>
              <a:rPr lang="en-US" sz="2900" dirty="0" err="1"/>
              <a:t>în</a:t>
            </a:r>
            <a:r>
              <a:rPr lang="en-US" sz="2900" dirty="0"/>
              <a:t> </a:t>
            </a:r>
            <a:r>
              <a:rPr lang="en-US" sz="2900" dirty="0" err="1"/>
              <a:t>domeniul</a:t>
            </a:r>
            <a:r>
              <a:rPr lang="en-US" sz="2900" dirty="0"/>
              <a:t> de </a:t>
            </a:r>
            <a:r>
              <a:rPr lang="en-US" sz="2900" dirty="0" err="1"/>
              <a:t>studiu</a:t>
            </a:r>
            <a:r>
              <a:rPr lang="en-US" sz="2900" dirty="0"/>
              <a:t> ales, </a:t>
            </a:r>
            <a:r>
              <a:rPr lang="en-US" sz="2900" dirty="0" err="1" smtClean="0"/>
              <a:t>impune</a:t>
            </a:r>
            <a:r>
              <a:rPr lang="ro-RO" sz="2900" dirty="0"/>
              <a:t> </a:t>
            </a:r>
            <a:r>
              <a:rPr lang="en-US" sz="2900" dirty="0" err="1" smtClean="0"/>
              <a:t>reducerea</a:t>
            </a:r>
            <a:r>
              <a:rPr lang="en-US" sz="2900" dirty="0" smtClean="0"/>
              <a:t> </a:t>
            </a:r>
            <a:r>
              <a:rPr lang="en-US" sz="2900" dirty="0" err="1"/>
              <a:t>numărului</a:t>
            </a:r>
            <a:r>
              <a:rPr lang="en-US" sz="2900" dirty="0"/>
              <a:t> de </a:t>
            </a:r>
            <a:r>
              <a:rPr lang="en-US" sz="2900" dirty="0" err="1"/>
              <a:t>domenii</a:t>
            </a:r>
            <a:r>
              <a:rPr lang="en-US" sz="2900" dirty="0"/>
              <a:t> </a:t>
            </a:r>
            <a:r>
              <a:rPr lang="en-US" sz="2900" dirty="0" err="1"/>
              <a:t>şi</a:t>
            </a:r>
            <a:r>
              <a:rPr lang="en-US" sz="2900" dirty="0"/>
              <a:t> </a:t>
            </a:r>
            <a:r>
              <a:rPr lang="en-US" sz="2900" dirty="0" err="1" smtClean="0"/>
              <a:t>specializări</a:t>
            </a:r>
            <a:r>
              <a:rPr lang="en-US" sz="2900" dirty="0" smtClean="0"/>
              <a:t>, </a:t>
            </a:r>
            <a:r>
              <a:rPr lang="en-US" sz="2900" dirty="0" err="1" smtClean="0"/>
              <a:t>asigurarea</a:t>
            </a:r>
            <a:r>
              <a:rPr lang="en-US" sz="2900" dirty="0" smtClean="0"/>
              <a:t> </a:t>
            </a:r>
            <a:r>
              <a:rPr lang="en-US" sz="2900" dirty="0" err="1" smtClean="0"/>
              <a:t>competenţelor</a:t>
            </a:r>
            <a:r>
              <a:rPr lang="en-US" sz="2900" dirty="0" smtClean="0"/>
              <a:t>  </a:t>
            </a:r>
            <a:r>
              <a:rPr lang="en-US" sz="2900" dirty="0" err="1"/>
              <a:t>specifice</a:t>
            </a:r>
            <a:r>
              <a:rPr lang="en-US" sz="2900" dirty="0"/>
              <a:t> </a:t>
            </a:r>
            <a:r>
              <a:rPr lang="en-US" sz="2900" dirty="0" err="1"/>
              <a:t>profesionale</a:t>
            </a:r>
            <a:r>
              <a:rPr lang="en-US" sz="2900" dirty="0"/>
              <a:t> </a:t>
            </a:r>
            <a:r>
              <a:rPr lang="en-US" sz="2900" dirty="0" smtClean="0"/>
              <a:t>strict </a:t>
            </a:r>
            <a:r>
              <a:rPr lang="it-IT" sz="2900" dirty="0" smtClean="0"/>
              <a:t>pe </a:t>
            </a:r>
            <a:r>
              <a:rPr lang="it-IT" sz="2900" dirty="0" err="1"/>
              <a:t>anumite</a:t>
            </a:r>
            <a:r>
              <a:rPr lang="it-IT" sz="2900" dirty="0"/>
              <a:t> </a:t>
            </a:r>
            <a:r>
              <a:rPr lang="it-IT" sz="2900" dirty="0" err="1"/>
              <a:t>tehnologii</a:t>
            </a:r>
            <a:r>
              <a:rPr lang="it-IT" sz="2900" dirty="0"/>
              <a:t> noi </a:t>
            </a:r>
            <a:r>
              <a:rPr lang="it-IT" sz="2900" dirty="0" err="1"/>
              <a:t>avansate</a:t>
            </a:r>
            <a:r>
              <a:rPr lang="it-IT" sz="2900" dirty="0"/>
              <a:t> </a:t>
            </a:r>
            <a:r>
              <a:rPr lang="it-IT" sz="2900" dirty="0" err="1"/>
              <a:t>şi</a:t>
            </a:r>
            <a:r>
              <a:rPr lang="it-IT" sz="2900" dirty="0"/>
              <a:t> </a:t>
            </a:r>
            <a:r>
              <a:rPr lang="it-IT" sz="2900" dirty="0" smtClean="0"/>
              <a:t>implementate </a:t>
            </a:r>
            <a:r>
              <a:rPr lang="en-US" sz="2900" dirty="0" err="1" smtClean="0"/>
              <a:t>în</a:t>
            </a:r>
            <a:r>
              <a:rPr lang="en-US" sz="2900" dirty="0" smtClean="0"/>
              <a:t> </a:t>
            </a:r>
            <a:r>
              <a:rPr lang="en-US" sz="2900" dirty="0" err="1"/>
              <a:t>dezvoltarea</a:t>
            </a:r>
            <a:r>
              <a:rPr lang="en-US" sz="2900" dirty="0"/>
              <a:t> </a:t>
            </a:r>
            <a:r>
              <a:rPr lang="en-US" sz="2900" dirty="0" err="1"/>
              <a:t>industrială</a:t>
            </a:r>
            <a:r>
              <a:rPr lang="en-US" sz="2900" dirty="0"/>
              <a:t> </a:t>
            </a:r>
            <a:r>
              <a:rPr lang="en-US" sz="2900" dirty="0" err="1"/>
              <a:t>să</a:t>
            </a:r>
            <a:r>
              <a:rPr lang="en-US" sz="2900" dirty="0"/>
              <a:t> fie </a:t>
            </a:r>
            <a:r>
              <a:rPr lang="en-US" sz="2900" dirty="0" err="1"/>
              <a:t>transferată</a:t>
            </a:r>
            <a:r>
              <a:rPr lang="en-US" sz="2900" dirty="0"/>
              <a:t> </a:t>
            </a:r>
            <a:r>
              <a:rPr lang="en-US" sz="2900" dirty="0" err="1" smtClean="0"/>
              <a:t>înspre</a:t>
            </a:r>
            <a:r>
              <a:rPr lang="en-US" sz="2900" dirty="0"/>
              <a:t> </a:t>
            </a:r>
            <a:r>
              <a:rPr lang="it-IT" sz="2900" dirty="0" err="1" smtClean="0"/>
              <a:t>masterate</a:t>
            </a:r>
            <a:r>
              <a:rPr lang="it-IT" sz="2900" dirty="0"/>
              <a:t>. </a:t>
            </a:r>
            <a:endParaRPr lang="it-IT" sz="2900" dirty="0" smtClean="0"/>
          </a:p>
          <a:p>
            <a:r>
              <a:rPr lang="it-IT" sz="2900" dirty="0" err="1" smtClean="0"/>
              <a:t>Competenţele</a:t>
            </a:r>
            <a:r>
              <a:rPr lang="it-IT" sz="2900" dirty="0" smtClean="0"/>
              <a:t> </a:t>
            </a:r>
            <a:r>
              <a:rPr lang="it-IT" sz="2900" dirty="0"/>
              <a:t>generale </a:t>
            </a:r>
            <a:r>
              <a:rPr lang="it-IT" sz="2900" dirty="0" err="1"/>
              <a:t>asigurate</a:t>
            </a:r>
            <a:r>
              <a:rPr lang="it-IT" sz="2900" dirty="0"/>
              <a:t> </a:t>
            </a:r>
            <a:r>
              <a:rPr lang="it-IT" sz="2900" dirty="0" smtClean="0"/>
              <a:t>de </a:t>
            </a:r>
            <a:r>
              <a:rPr lang="en-US" sz="2900" dirty="0" err="1" smtClean="0"/>
              <a:t>nivelul</a:t>
            </a:r>
            <a:r>
              <a:rPr lang="en-US" sz="2900" dirty="0" smtClean="0"/>
              <a:t> de </a:t>
            </a:r>
            <a:r>
              <a:rPr lang="en-US" sz="2900" dirty="0"/>
              <a:t> </a:t>
            </a:r>
            <a:r>
              <a:rPr lang="en-US" sz="2900" dirty="0" err="1" smtClean="0"/>
              <a:t>nivelul</a:t>
            </a:r>
            <a:r>
              <a:rPr lang="en-US" sz="2900" dirty="0" smtClean="0"/>
              <a:t> </a:t>
            </a:r>
            <a:r>
              <a:rPr lang="en-US" sz="2900" dirty="0"/>
              <a:t>de </a:t>
            </a:r>
            <a:r>
              <a:rPr lang="en-US" sz="2900" dirty="0" err="1"/>
              <a:t>licenţă</a:t>
            </a:r>
            <a:r>
              <a:rPr lang="en-US" sz="2900" dirty="0"/>
              <a:t> pot fi </a:t>
            </a:r>
            <a:r>
              <a:rPr lang="en-US" sz="2900" dirty="0" err="1"/>
              <a:t>aplicate</a:t>
            </a:r>
            <a:r>
              <a:rPr lang="en-US" sz="2900" dirty="0"/>
              <a:t> </a:t>
            </a:r>
            <a:r>
              <a:rPr lang="en-US" sz="2900" dirty="0" err="1"/>
              <a:t>în</a:t>
            </a:r>
            <a:r>
              <a:rPr lang="en-US" sz="2900" dirty="0"/>
              <a:t> </a:t>
            </a:r>
            <a:r>
              <a:rPr lang="en-US" sz="2900" dirty="0" err="1"/>
              <a:t>ocupaţii</a:t>
            </a:r>
            <a:r>
              <a:rPr lang="en-US" sz="2900" dirty="0"/>
              <a:t> </a:t>
            </a:r>
            <a:r>
              <a:rPr lang="en-US" sz="2900" dirty="0" err="1" smtClean="0"/>
              <a:t>şi</a:t>
            </a:r>
            <a:r>
              <a:rPr lang="en-US" sz="2900" dirty="0"/>
              <a:t> </a:t>
            </a:r>
            <a:r>
              <a:rPr lang="it-IT" sz="2900" dirty="0" err="1" smtClean="0"/>
              <a:t>contexte</a:t>
            </a:r>
            <a:r>
              <a:rPr lang="it-IT" sz="2900" dirty="0" smtClean="0"/>
              <a:t> </a:t>
            </a:r>
            <a:r>
              <a:rPr lang="it-IT" sz="2900" dirty="0"/>
              <a:t>variate </a:t>
            </a:r>
            <a:r>
              <a:rPr lang="it-IT" sz="2900" dirty="0" err="1"/>
              <a:t>fiind</a:t>
            </a:r>
            <a:r>
              <a:rPr lang="it-IT" sz="2900" dirty="0"/>
              <a:t> </a:t>
            </a:r>
            <a:r>
              <a:rPr lang="it-IT" sz="2900" dirty="0" err="1"/>
              <a:t>bazate</a:t>
            </a:r>
            <a:r>
              <a:rPr lang="it-IT" sz="2900" dirty="0"/>
              <a:t> pe </a:t>
            </a:r>
            <a:r>
              <a:rPr lang="it-IT" sz="2900" dirty="0" err="1"/>
              <a:t>cunoştinţe</a:t>
            </a:r>
            <a:r>
              <a:rPr lang="it-IT" sz="2900" dirty="0"/>
              <a:t> </a:t>
            </a:r>
            <a:r>
              <a:rPr lang="it-IT" sz="2900" dirty="0" smtClean="0"/>
              <a:t>generale </a:t>
            </a:r>
            <a:r>
              <a:rPr lang="en-US" sz="2900" dirty="0" err="1" smtClean="0"/>
              <a:t>dobândite</a:t>
            </a:r>
            <a:r>
              <a:rPr lang="en-US" sz="2900" dirty="0"/>
              <a:t>, </a:t>
            </a:r>
            <a:r>
              <a:rPr lang="en-US" sz="2900" dirty="0" err="1"/>
              <a:t>numite</a:t>
            </a:r>
            <a:r>
              <a:rPr lang="en-US" sz="2900" dirty="0"/>
              <a:t> </a:t>
            </a:r>
            <a:r>
              <a:rPr lang="en-US" sz="2900" dirty="0" err="1"/>
              <a:t>şi</a:t>
            </a:r>
            <a:r>
              <a:rPr lang="en-US" sz="2900" dirty="0"/>
              <a:t> </a:t>
            </a:r>
            <a:r>
              <a:rPr lang="en-US" sz="2900" dirty="0" err="1"/>
              <a:t>cunoştinţe</a:t>
            </a:r>
            <a:r>
              <a:rPr lang="en-US" sz="2900" dirty="0"/>
              <a:t> "</a:t>
            </a:r>
            <a:r>
              <a:rPr lang="en-US" sz="2900" dirty="0" err="1"/>
              <a:t>cheie</a:t>
            </a:r>
            <a:r>
              <a:rPr lang="en-US" sz="2900" dirty="0"/>
              <a:t>", </a:t>
            </a:r>
            <a:r>
              <a:rPr lang="en-US" sz="2900" dirty="0" err="1" smtClean="0"/>
              <a:t>cunoştinţe</a:t>
            </a:r>
            <a:r>
              <a:rPr lang="en-US" sz="2900" dirty="0"/>
              <a:t> </a:t>
            </a:r>
            <a:r>
              <a:rPr lang="en-US" sz="2900" dirty="0" smtClean="0"/>
              <a:t>"</a:t>
            </a:r>
            <a:r>
              <a:rPr lang="en-US" sz="2900" dirty="0" err="1" smtClean="0"/>
              <a:t>nucleu</a:t>
            </a:r>
            <a:r>
              <a:rPr lang="en-US" sz="2900" dirty="0"/>
              <a:t>" care </a:t>
            </a:r>
            <a:r>
              <a:rPr lang="en-US" sz="2900" dirty="0" err="1"/>
              <a:t>asigură</a:t>
            </a:r>
            <a:r>
              <a:rPr lang="en-US" sz="2900" dirty="0"/>
              <a:t> </a:t>
            </a:r>
            <a:r>
              <a:rPr lang="en-US" sz="2900" dirty="0" err="1"/>
              <a:t>transferul</a:t>
            </a:r>
            <a:r>
              <a:rPr lang="en-US" sz="2900" dirty="0"/>
              <a:t> </a:t>
            </a:r>
            <a:r>
              <a:rPr lang="en-US" sz="2900" dirty="0" err="1"/>
              <a:t>licenţiatului</a:t>
            </a:r>
            <a:r>
              <a:rPr lang="en-US" sz="2900" dirty="0"/>
              <a:t> </a:t>
            </a:r>
            <a:r>
              <a:rPr lang="en-US" sz="2900" dirty="0" err="1" smtClean="0"/>
              <a:t>dintr</a:t>
            </a:r>
            <a:r>
              <a:rPr lang="en-US" sz="2900" dirty="0" smtClean="0"/>
              <a:t>-un </a:t>
            </a:r>
            <a:r>
              <a:rPr lang="pt-BR" sz="2900" dirty="0" err="1" smtClean="0"/>
              <a:t>domeniu</a:t>
            </a:r>
            <a:r>
              <a:rPr lang="pt-BR" sz="2900" dirty="0" smtClean="0"/>
              <a:t> </a:t>
            </a:r>
            <a:r>
              <a:rPr lang="pt-BR" sz="2900" dirty="0"/>
              <a:t>de </a:t>
            </a:r>
            <a:r>
              <a:rPr lang="pt-BR" sz="2900" dirty="0" err="1"/>
              <a:t>specializare</a:t>
            </a:r>
            <a:r>
              <a:rPr lang="pt-BR" sz="2900" dirty="0"/>
              <a:t> </a:t>
            </a:r>
            <a:r>
              <a:rPr lang="pt-BR" sz="2900" dirty="0" err="1"/>
              <a:t>în</a:t>
            </a:r>
            <a:r>
              <a:rPr lang="pt-BR" sz="2900" dirty="0"/>
              <a:t> </a:t>
            </a:r>
            <a:r>
              <a:rPr lang="pt-BR" sz="2900" dirty="0" err="1" smtClean="0"/>
              <a:t>altul</a:t>
            </a:r>
            <a:r>
              <a:rPr lang="ro-RO" sz="2900" dirty="0" smtClean="0"/>
              <a:t>, </a:t>
            </a:r>
            <a:r>
              <a:rPr lang="pt-BR" sz="2900" dirty="0" err="1" smtClean="0"/>
              <a:t>precum</a:t>
            </a:r>
            <a:r>
              <a:rPr lang="pt-BR" sz="2900" dirty="0" smtClean="0"/>
              <a:t> </a:t>
            </a:r>
            <a:r>
              <a:rPr lang="pt-BR" sz="2900" dirty="0" err="1" smtClean="0"/>
              <a:t>şi</a:t>
            </a:r>
            <a:r>
              <a:rPr lang="pt-BR" sz="2900" dirty="0"/>
              <a:t> </a:t>
            </a:r>
            <a:r>
              <a:rPr lang="it-IT" sz="2900" dirty="0" err="1" smtClean="0"/>
              <a:t>posibilitatea</a:t>
            </a:r>
            <a:r>
              <a:rPr lang="it-IT" sz="2900" dirty="0" smtClean="0"/>
              <a:t> </a:t>
            </a:r>
            <a:r>
              <a:rPr lang="it-IT" sz="2900" dirty="0" err="1"/>
              <a:t>continuării</a:t>
            </a:r>
            <a:r>
              <a:rPr lang="it-IT" sz="2900" dirty="0"/>
              <a:t> </a:t>
            </a:r>
            <a:r>
              <a:rPr lang="it-IT" sz="2900" dirty="0" err="1"/>
              <a:t>instruirii</a:t>
            </a:r>
            <a:r>
              <a:rPr lang="it-IT" sz="2900" dirty="0"/>
              <a:t> </a:t>
            </a:r>
            <a:r>
              <a:rPr lang="it-IT" sz="2900" dirty="0" err="1"/>
              <a:t>în</a:t>
            </a:r>
            <a:r>
              <a:rPr lang="it-IT" sz="2900" dirty="0"/>
              <a:t> </a:t>
            </a:r>
            <a:r>
              <a:rPr lang="it-IT" sz="2900" dirty="0" err="1" smtClean="0"/>
              <a:t>specializări</a:t>
            </a:r>
            <a:r>
              <a:rPr lang="ro-RO" sz="2900" dirty="0"/>
              <a:t> </a:t>
            </a:r>
            <a:r>
              <a:rPr lang="it-IT" sz="2900" dirty="0" err="1" smtClean="0"/>
              <a:t>specifice</a:t>
            </a:r>
            <a:r>
              <a:rPr lang="it-IT" sz="2900" dirty="0" smtClean="0"/>
              <a:t> </a:t>
            </a:r>
            <a:r>
              <a:rPr lang="it-IT" sz="2900" dirty="0" err="1"/>
              <a:t>şi</a:t>
            </a:r>
            <a:r>
              <a:rPr lang="it-IT" sz="2900" dirty="0"/>
              <a:t> complementare mai </a:t>
            </a:r>
            <a:r>
              <a:rPr lang="it-IT" sz="2900" dirty="0" err="1"/>
              <a:t>înguste</a:t>
            </a:r>
            <a:r>
              <a:rPr lang="it-IT" sz="2900" dirty="0"/>
              <a:t>, </a:t>
            </a:r>
            <a:r>
              <a:rPr lang="it-IT" sz="2900" dirty="0" err="1"/>
              <a:t>prin</a:t>
            </a:r>
            <a:r>
              <a:rPr lang="it-IT" sz="2900" dirty="0"/>
              <a:t> </a:t>
            </a:r>
            <a:r>
              <a:rPr lang="it-IT" sz="2900" dirty="0" err="1" smtClean="0"/>
              <a:t>masterat</a:t>
            </a:r>
            <a:r>
              <a:rPr lang="ro-RO" sz="2900" dirty="0" smtClean="0"/>
              <a:t>.</a:t>
            </a:r>
            <a:endParaRPr lang="en-US" sz="2900" dirty="0">
              <a:solidFill>
                <a:prstClr val="black"/>
              </a:solidFill>
            </a:endParaRPr>
          </a:p>
          <a:p>
            <a:endParaRPr lang="en-US" sz="2900" dirty="0"/>
          </a:p>
        </p:txBody>
      </p:sp>
    </p:spTree>
    <p:extLst>
      <p:ext uri="{BB962C8B-B14F-4D97-AF65-F5344CB8AC3E}">
        <p14:creationId xmlns:p14="http://schemas.microsoft.com/office/powerpoint/2010/main" val="85704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26721"/>
            <a:ext cx="10018713" cy="2377439"/>
          </a:xfrm>
        </p:spPr>
        <p:txBody>
          <a:bodyPr>
            <a:normAutofit fontScale="85000" lnSpcReduction="20000"/>
          </a:bodyPr>
          <a:lstStyle/>
          <a:p>
            <a:endParaRPr lang="en-US" dirty="0" smtClean="0"/>
          </a:p>
          <a:p>
            <a:pPr marL="0" indent="0" algn="ctr">
              <a:buNone/>
            </a:pPr>
            <a:r>
              <a:rPr lang="en-US" sz="3900" dirty="0" smtClean="0"/>
              <a:t>De </a:t>
            </a:r>
            <a:r>
              <a:rPr lang="en-US" sz="3900" dirty="0" err="1" smtClean="0"/>
              <a:t>ce</a:t>
            </a:r>
            <a:r>
              <a:rPr lang="en-US" sz="3900" dirty="0" smtClean="0"/>
              <a:t> ISCED</a:t>
            </a:r>
            <a:r>
              <a:rPr lang="ro-RO" sz="3900" dirty="0" smtClean="0"/>
              <a:t> </a:t>
            </a:r>
            <a:r>
              <a:rPr lang="en-US" sz="3900" dirty="0" smtClean="0"/>
              <a:t>-</a:t>
            </a:r>
            <a:r>
              <a:rPr lang="ro-RO" sz="3900" dirty="0" smtClean="0"/>
              <a:t> </a:t>
            </a:r>
            <a:r>
              <a:rPr lang="en-US" sz="3900" dirty="0" smtClean="0"/>
              <a:t>2 </a:t>
            </a:r>
          </a:p>
          <a:p>
            <a:r>
              <a:rPr lang="ro-RO" dirty="0" smtClean="0"/>
              <a:t>Regulamentului </a:t>
            </a:r>
            <a:r>
              <a:rPr lang="ro-RO" dirty="0"/>
              <a:t>(UE) nr. 912/2013 al Comisiei Europene din 23 septembrie 2013 de punere în aplicare a Regulamentului (CE) nr. 452/2008 al Parlamentului European și al Consiliului Uniunii Europene privind producerea și dezvoltarea de statistici în materie de educație și învățare continuă, în ceea ce privește statisticile în materie de sisteme de educație și formare. </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13930381"/>
              </p:ext>
            </p:extLst>
          </p:nvPr>
        </p:nvGraphicFramePr>
        <p:xfrm>
          <a:off x="1724155" y="3147649"/>
          <a:ext cx="10018712" cy="2856411"/>
        </p:xfrm>
        <a:graphic>
          <a:graphicData uri="http://schemas.openxmlformats.org/drawingml/2006/table">
            <a:tbl>
              <a:tblPr>
                <a:tableStyleId>{5C22544A-7EE6-4342-B048-85BDC9FD1C3A}</a:tableStyleId>
              </a:tblPr>
              <a:tblGrid>
                <a:gridCol w="10018712">
                  <a:extLst>
                    <a:ext uri="{9D8B030D-6E8A-4147-A177-3AD203B41FA5}">
                      <a16:colId xmlns:a16="http://schemas.microsoft.com/office/drawing/2014/main" val="3150833930"/>
                    </a:ext>
                  </a:extLst>
                </a:gridCol>
              </a:tblGrid>
              <a:tr h="2856411">
                <a:tc>
                  <a:txBody>
                    <a:bodyPr/>
                    <a:lstStyle/>
                    <a:p>
                      <a:pPr marL="0" marR="0" indent="342900" algn="just">
                        <a:lnSpc>
                          <a:spcPct val="115000"/>
                        </a:lnSpc>
                        <a:spcBef>
                          <a:spcPts val="0"/>
                        </a:spcBef>
                        <a:spcAft>
                          <a:spcPts val="0"/>
                        </a:spcAft>
                      </a:pPr>
                      <a:r>
                        <a:rPr lang="ro-RO" sz="1100" dirty="0" smtClean="0">
                          <a:effectLst/>
                        </a:rPr>
                        <a:t>. </a:t>
                      </a:r>
                      <a:endParaRPr lang="en-US" sz="1100" dirty="0">
                        <a:effectLst/>
                      </a:endParaRPr>
                    </a:p>
                    <a:p>
                      <a:pPr marL="0" marR="0" indent="342900" algn="just">
                        <a:lnSpc>
                          <a:spcPct val="115000"/>
                        </a:lnSpc>
                        <a:spcBef>
                          <a:spcPts val="0"/>
                        </a:spcBef>
                        <a:spcAft>
                          <a:spcPts val="0"/>
                        </a:spcAft>
                      </a:pPr>
                      <a:r>
                        <a:rPr lang="ro-RO" sz="2400" dirty="0">
                          <a:effectLst/>
                        </a:rPr>
                        <a:t>În conformitate cu prevederile din regulamentul menționat anterior, ”necesitatea comparabilității internaționale a statisticilor din domeniul educației impune folosirea de către statele membre și instituțiile Uniunii Europene a unor clasificări ale educației comparabile cu versiunea revizuită a Clasificării Internaționale Standard a Educației ISCED”.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val="3699542161"/>
                  </a:ext>
                </a:extLst>
              </a:tr>
            </a:tbl>
          </a:graphicData>
        </a:graphic>
      </p:graphicFrame>
    </p:spTree>
    <p:extLst>
      <p:ext uri="{BB962C8B-B14F-4D97-AF65-F5344CB8AC3E}">
        <p14:creationId xmlns:p14="http://schemas.microsoft.com/office/powerpoint/2010/main" val="2102492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154" y="235132"/>
            <a:ext cx="10018713" cy="1053737"/>
          </a:xfrm>
        </p:spPr>
        <p:txBody>
          <a:bodyPr>
            <a:normAutofit fontScale="90000"/>
          </a:bodyPr>
          <a:lstStyle/>
          <a:p>
            <a:r>
              <a:rPr lang="en-US" dirty="0" smtClean="0"/>
              <a:t>De </a:t>
            </a:r>
            <a:r>
              <a:rPr lang="en-US" dirty="0" err="1" smtClean="0"/>
              <a:t>ce</a:t>
            </a:r>
            <a:r>
              <a:rPr lang="en-US" dirty="0" smtClean="0"/>
              <a:t> ISCED</a:t>
            </a:r>
            <a:r>
              <a:rPr lang="ro-RO" dirty="0" smtClean="0"/>
              <a:t> </a:t>
            </a:r>
            <a:r>
              <a:rPr lang="en-US" dirty="0" smtClean="0"/>
              <a:t>–</a:t>
            </a:r>
            <a:r>
              <a:rPr lang="ro-RO" dirty="0" smtClean="0"/>
              <a:t> </a:t>
            </a:r>
            <a:r>
              <a:rPr lang="en-US" dirty="0" smtClean="0"/>
              <a:t>3</a:t>
            </a:r>
            <a:r>
              <a:rPr lang="ro-RO" dirty="0"/>
              <a:t> </a:t>
            </a:r>
            <a:r>
              <a:rPr lang="ro-RO" dirty="0" err="1" smtClean="0"/>
              <a:t>Ț</a:t>
            </a:r>
            <a:r>
              <a:rPr lang="ro-RO" dirty="0" err="1"/>
              <a:t>ă</a:t>
            </a:r>
            <a:r>
              <a:rPr lang="en-US" dirty="0" smtClean="0"/>
              <a:t>rile care au </a:t>
            </a:r>
            <a:r>
              <a:rPr lang="en-US" dirty="0" err="1" smtClean="0"/>
              <a:t>adoptat</a:t>
            </a:r>
            <a:r>
              <a:rPr lang="en-US" dirty="0" smtClean="0"/>
              <a:t> ISCED 97-p</a:t>
            </a:r>
            <a:r>
              <a:rPr lang="ro-RO" dirty="0" smtClean="0"/>
              <a:t>â</a:t>
            </a:r>
            <a:r>
              <a:rPr lang="en-US" dirty="0" smtClean="0"/>
              <a:t>n</a:t>
            </a:r>
            <a:r>
              <a:rPr lang="ro-RO" dirty="0" smtClean="0"/>
              <a:t>ă</a:t>
            </a:r>
            <a:r>
              <a:rPr lang="en-US" dirty="0" smtClean="0"/>
              <a:t> </a:t>
            </a:r>
            <a:r>
              <a:rPr lang="ro-RO" dirty="0" smtClean="0"/>
              <a:t>î</a:t>
            </a:r>
            <a:r>
              <a:rPr lang="en-US" dirty="0" smtClean="0"/>
              <a:t>n 1999</a:t>
            </a:r>
            <a:endParaRPr lang="en-US" dirty="0"/>
          </a:p>
        </p:txBody>
      </p:sp>
      <p:sp>
        <p:nvSpPr>
          <p:cNvPr id="6" name="Content Placeholder 2"/>
          <p:cNvSpPr txBox="1">
            <a:spLocks/>
          </p:cNvSpPr>
          <p:nvPr/>
        </p:nvSpPr>
        <p:spPr>
          <a:xfrm>
            <a:off x="2173287" y="1288869"/>
            <a:ext cx="10018713" cy="5320937"/>
          </a:xfrm>
          <a:prstGeom prst="rect">
            <a:avLst/>
          </a:prstGeom>
        </p:spPr>
        <p:txBody>
          <a:bodyPr vert="horz" lIns="91440" tIns="45720" rIns="91440" bIns="45720" rtlCol="0" anchor="ctr">
            <a:normAutofit fontScale="6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r>
              <a:rPr lang="en-US" sz="2900" b="1" dirty="0" smtClean="0"/>
              <a:t>                                      </a:t>
            </a:r>
            <a:r>
              <a:rPr lang="ro-RO" sz="2900" b="1" dirty="0" smtClean="0"/>
              <a:t>          </a:t>
            </a:r>
            <a:r>
              <a:rPr lang="en-US" sz="2900" b="1" dirty="0" smtClean="0"/>
              <a:t>  </a:t>
            </a:r>
            <a:r>
              <a:rPr lang="ro-RO" sz="2900" b="1" dirty="0" smtClean="0"/>
              <a:t>Nivele </a:t>
            </a:r>
            <a:r>
              <a:rPr lang="en-US" sz="2900" b="1" dirty="0" smtClean="0"/>
              <a:t>ISCED-97 </a:t>
            </a:r>
            <a:r>
              <a:rPr lang="ro-RO" sz="2900" b="1" dirty="0" smtClean="0"/>
              <a:t>pentru fiecare țară membră OCDE</a:t>
            </a:r>
            <a:endParaRPr lang="en-US" sz="2900" b="1" dirty="0" smtClean="0"/>
          </a:p>
          <a:p>
            <a:r>
              <a:rPr lang="en-US" dirty="0" smtClean="0"/>
              <a:t>AUSTRALIA ......................................................................................................................................</a:t>
            </a:r>
            <a:r>
              <a:rPr lang="ro-RO" dirty="0" smtClean="0"/>
              <a:t>.</a:t>
            </a:r>
            <a:r>
              <a:rPr lang="en-US" dirty="0" smtClean="0"/>
              <a:t>67</a:t>
            </a:r>
          </a:p>
          <a:p>
            <a:r>
              <a:rPr lang="en-US" dirty="0" smtClean="0"/>
              <a:t>AUSTRIA ..........................................................................................................................................</a:t>
            </a:r>
            <a:r>
              <a:rPr lang="ro-RO" dirty="0" smtClean="0"/>
              <a:t>.</a:t>
            </a:r>
            <a:r>
              <a:rPr lang="en-US" dirty="0" smtClean="0"/>
              <a:t>68</a:t>
            </a:r>
          </a:p>
          <a:p>
            <a:r>
              <a:rPr lang="en-US" dirty="0" smtClean="0"/>
              <a:t>BELGIUM (FLEMISH COMMUNITY) ...................................................................................................70</a:t>
            </a:r>
          </a:p>
          <a:p>
            <a:r>
              <a:rPr lang="en-US" dirty="0" smtClean="0"/>
              <a:t>BELGIUM (FRENCH COMMUNITY) ....................................................................................................74</a:t>
            </a:r>
          </a:p>
          <a:p>
            <a:r>
              <a:rPr lang="en-US" dirty="0" smtClean="0"/>
              <a:t>CANADA ..........................................................................................................................................</a:t>
            </a:r>
            <a:r>
              <a:rPr lang="ro-RO" dirty="0" smtClean="0"/>
              <a:t>.</a:t>
            </a:r>
            <a:r>
              <a:rPr lang="en-US" dirty="0" smtClean="0"/>
              <a:t>76</a:t>
            </a:r>
          </a:p>
          <a:p>
            <a:r>
              <a:rPr lang="en-US" dirty="0" smtClean="0"/>
              <a:t>CZECH REPUBLIC .............................................................................................................................78</a:t>
            </a:r>
          </a:p>
          <a:p>
            <a:r>
              <a:rPr lang="en-US" dirty="0" smtClean="0"/>
              <a:t>DENMARK ........................................................................................................................................80</a:t>
            </a:r>
          </a:p>
          <a:p>
            <a:r>
              <a:rPr lang="en-US" dirty="0" smtClean="0"/>
              <a:t>FINLAND ..........................................................................................................................................81</a:t>
            </a:r>
          </a:p>
          <a:p>
            <a:r>
              <a:rPr lang="en-US" dirty="0" smtClean="0"/>
              <a:t>FRANCE ...........................................................................................................................................</a:t>
            </a:r>
            <a:r>
              <a:rPr lang="ro-RO" dirty="0" smtClean="0"/>
              <a:t>.</a:t>
            </a:r>
            <a:r>
              <a:rPr lang="en-US" dirty="0" smtClean="0"/>
              <a:t>82</a:t>
            </a:r>
          </a:p>
          <a:p>
            <a:r>
              <a:rPr lang="en-US" dirty="0" smtClean="0"/>
              <a:t>GERMANY ........................................................................................................................................84</a:t>
            </a:r>
          </a:p>
          <a:p>
            <a:r>
              <a:rPr lang="en-US" dirty="0" smtClean="0"/>
              <a:t>GREECE ...........................................................................................................................................</a:t>
            </a:r>
            <a:r>
              <a:rPr lang="ro-RO" dirty="0" smtClean="0"/>
              <a:t>.</a:t>
            </a:r>
            <a:r>
              <a:rPr lang="en-US" dirty="0" smtClean="0"/>
              <a:t>86</a:t>
            </a:r>
          </a:p>
          <a:p>
            <a:r>
              <a:rPr lang="en-US" dirty="0" smtClean="0"/>
              <a:t>HUNGARY.........................................................................................................................................87</a:t>
            </a:r>
          </a:p>
          <a:p>
            <a:r>
              <a:rPr lang="en-US" dirty="0" smtClean="0"/>
              <a:t>ICELAND ..........................................................................................................................................89</a:t>
            </a:r>
          </a:p>
          <a:p>
            <a:r>
              <a:rPr lang="en-US" dirty="0" smtClean="0"/>
              <a:t>IRELAND ..........................................................................................................................................92</a:t>
            </a:r>
          </a:p>
          <a:p>
            <a:r>
              <a:rPr lang="en-US" dirty="0" smtClean="0"/>
              <a:t>ITALY ...............................................................................................................................................</a:t>
            </a:r>
            <a:r>
              <a:rPr lang="ro-RO" dirty="0" smtClean="0"/>
              <a:t>.</a:t>
            </a:r>
            <a:r>
              <a:rPr lang="en-US" dirty="0" smtClean="0"/>
              <a:t>93</a:t>
            </a:r>
          </a:p>
          <a:p>
            <a:r>
              <a:rPr lang="en-US" dirty="0" smtClean="0"/>
              <a:t>JAPAN ..............................................................................................................................................94</a:t>
            </a:r>
            <a:endParaRPr lang="en-US" dirty="0"/>
          </a:p>
        </p:txBody>
      </p:sp>
    </p:spTree>
    <p:extLst>
      <p:ext uri="{BB962C8B-B14F-4D97-AF65-F5344CB8AC3E}">
        <p14:creationId xmlns:p14="http://schemas.microsoft.com/office/powerpoint/2010/main" val="1912031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4015" y="512807"/>
            <a:ext cx="10018713" cy="5930536"/>
          </a:xfrm>
        </p:spPr>
        <p:txBody>
          <a:bodyPr>
            <a:normAutofit fontScale="70000" lnSpcReduction="20000"/>
          </a:bodyPr>
          <a:lstStyle/>
          <a:p>
            <a:pPr algn="just"/>
            <a:r>
              <a:rPr lang="en-US" dirty="0"/>
              <a:t>KOREA </a:t>
            </a:r>
            <a:r>
              <a:rPr lang="en-US" dirty="0" smtClean="0"/>
              <a:t>.............................................................................................................................................</a:t>
            </a:r>
            <a:r>
              <a:rPr lang="ro-RO" dirty="0" smtClean="0"/>
              <a:t>.</a:t>
            </a:r>
            <a:r>
              <a:rPr lang="en-US" dirty="0" smtClean="0"/>
              <a:t>96</a:t>
            </a:r>
            <a:endParaRPr lang="en-US" dirty="0"/>
          </a:p>
          <a:p>
            <a:pPr algn="just"/>
            <a:r>
              <a:rPr lang="en-US" dirty="0"/>
              <a:t>LUXEMBOURG </a:t>
            </a:r>
            <a:r>
              <a:rPr lang="en-US" dirty="0" smtClean="0"/>
              <a:t>.................................................................................................................................98</a:t>
            </a:r>
            <a:endParaRPr lang="en-US" dirty="0"/>
          </a:p>
          <a:p>
            <a:pPr algn="just"/>
            <a:r>
              <a:rPr lang="en-US" dirty="0"/>
              <a:t>MEXICO </a:t>
            </a:r>
            <a:r>
              <a:rPr lang="en-US" dirty="0" smtClean="0"/>
              <a:t>...........................................................................................................................................</a:t>
            </a:r>
            <a:r>
              <a:rPr lang="ro-RO" dirty="0" smtClean="0"/>
              <a:t>.</a:t>
            </a:r>
            <a:r>
              <a:rPr lang="en-US" dirty="0" smtClean="0"/>
              <a:t>99</a:t>
            </a:r>
            <a:endParaRPr lang="en-US" dirty="0"/>
          </a:p>
          <a:p>
            <a:pPr algn="just"/>
            <a:r>
              <a:rPr lang="en-US" dirty="0"/>
              <a:t>NETHERLANDS </a:t>
            </a:r>
            <a:r>
              <a:rPr lang="en-US" dirty="0" smtClean="0"/>
              <a:t>................................................................................................................................100</a:t>
            </a:r>
            <a:endParaRPr lang="en-US" dirty="0"/>
          </a:p>
          <a:p>
            <a:pPr algn="just"/>
            <a:r>
              <a:rPr lang="en-US" dirty="0"/>
              <a:t>NEW ZEALAND </a:t>
            </a:r>
            <a:r>
              <a:rPr lang="en-US" dirty="0" smtClean="0"/>
              <a:t>...............................................................................................................................</a:t>
            </a:r>
            <a:r>
              <a:rPr lang="ro-RO" dirty="0" smtClean="0"/>
              <a:t>.</a:t>
            </a:r>
            <a:r>
              <a:rPr lang="en-US" dirty="0" smtClean="0"/>
              <a:t>101</a:t>
            </a:r>
            <a:endParaRPr lang="en-US" dirty="0"/>
          </a:p>
          <a:p>
            <a:pPr algn="just"/>
            <a:r>
              <a:rPr lang="en-US" dirty="0"/>
              <a:t>NORWAY </a:t>
            </a:r>
            <a:r>
              <a:rPr lang="en-US" dirty="0" smtClean="0"/>
              <a:t>........................................................................................................................................</a:t>
            </a:r>
            <a:r>
              <a:rPr lang="ro-RO" dirty="0" smtClean="0"/>
              <a:t>.</a:t>
            </a:r>
            <a:r>
              <a:rPr lang="en-US" dirty="0" smtClean="0"/>
              <a:t>102</a:t>
            </a:r>
            <a:endParaRPr lang="en-US" dirty="0"/>
          </a:p>
          <a:p>
            <a:pPr algn="just"/>
            <a:r>
              <a:rPr lang="en-US" dirty="0"/>
              <a:t>POLAND </a:t>
            </a:r>
            <a:r>
              <a:rPr lang="en-US" dirty="0" smtClean="0"/>
              <a:t>.........................................................................................................................................</a:t>
            </a:r>
            <a:r>
              <a:rPr lang="ro-RO" dirty="0" smtClean="0"/>
              <a:t>.</a:t>
            </a:r>
            <a:r>
              <a:rPr lang="en-US" dirty="0" smtClean="0"/>
              <a:t>103</a:t>
            </a:r>
            <a:endParaRPr lang="en-US" dirty="0"/>
          </a:p>
          <a:p>
            <a:pPr algn="just"/>
            <a:r>
              <a:rPr lang="en-US" dirty="0"/>
              <a:t>PORTUGAL </a:t>
            </a:r>
            <a:r>
              <a:rPr lang="en-US" dirty="0" smtClean="0"/>
              <a:t>......................................................................................................................................104</a:t>
            </a:r>
            <a:endParaRPr lang="en-US" dirty="0"/>
          </a:p>
          <a:p>
            <a:pPr algn="just"/>
            <a:r>
              <a:rPr lang="en-US" dirty="0"/>
              <a:t>SPAIN </a:t>
            </a:r>
            <a:r>
              <a:rPr lang="en-US" dirty="0" smtClean="0"/>
              <a:t>.............................................................................................................................................</a:t>
            </a:r>
            <a:r>
              <a:rPr lang="ro-RO" dirty="0" smtClean="0"/>
              <a:t>..</a:t>
            </a:r>
            <a:r>
              <a:rPr lang="en-US" dirty="0" smtClean="0"/>
              <a:t>106</a:t>
            </a:r>
            <a:endParaRPr lang="en-US" dirty="0"/>
          </a:p>
          <a:p>
            <a:pPr algn="just"/>
            <a:r>
              <a:rPr lang="en-US" dirty="0"/>
              <a:t>SWEDEN </a:t>
            </a:r>
            <a:r>
              <a:rPr lang="en-US" dirty="0" smtClean="0"/>
              <a:t>.........................................................................................................................................</a:t>
            </a:r>
            <a:r>
              <a:rPr lang="ro-RO" dirty="0" smtClean="0"/>
              <a:t>.</a:t>
            </a:r>
            <a:r>
              <a:rPr lang="en-US" dirty="0" smtClean="0"/>
              <a:t>108</a:t>
            </a:r>
            <a:endParaRPr lang="en-US" dirty="0"/>
          </a:p>
          <a:p>
            <a:pPr algn="just"/>
            <a:r>
              <a:rPr lang="en-US" dirty="0"/>
              <a:t>SWITZERLAND </a:t>
            </a:r>
            <a:r>
              <a:rPr lang="en-US" dirty="0" smtClean="0"/>
              <a:t>................................................................................................................................109</a:t>
            </a:r>
            <a:endParaRPr lang="en-US" dirty="0"/>
          </a:p>
          <a:p>
            <a:pPr algn="just"/>
            <a:r>
              <a:rPr lang="en-US" dirty="0"/>
              <a:t>TURKEY </a:t>
            </a:r>
            <a:r>
              <a:rPr lang="en-US" dirty="0" smtClean="0"/>
              <a:t>..........................................................................................................................................</a:t>
            </a:r>
            <a:r>
              <a:rPr lang="ro-RO" dirty="0" smtClean="0"/>
              <a:t>.</a:t>
            </a:r>
            <a:r>
              <a:rPr lang="en-US" dirty="0" smtClean="0"/>
              <a:t>111</a:t>
            </a:r>
            <a:endParaRPr lang="en-US" dirty="0"/>
          </a:p>
          <a:p>
            <a:pPr algn="just"/>
            <a:r>
              <a:rPr lang="en-US" dirty="0"/>
              <a:t>UNITED KINGDOM </a:t>
            </a:r>
            <a:r>
              <a:rPr lang="en-US" dirty="0" smtClean="0"/>
              <a:t>..........................................................................................................................112</a:t>
            </a:r>
            <a:endParaRPr lang="en-US" dirty="0"/>
          </a:p>
          <a:p>
            <a:pPr algn="just"/>
            <a:r>
              <a:rPr lang="en-US" dirty="0"/>
              <a:t>UNITED STATES </a:t>
            </a:r>
            <a:r>
              <a:rPr lang="en-US" dirty="0" smtClean="0"/>
              <a:t>..............................................................................................................................</a:t>
            </a:r>
            <a:r>
              <a:rPr lang="ro-RO" dirty="0" smtClean="0"/>
              <a:t>.</a:t>
            </a:r>
            <a:r>
              <a:rPr lang="en-US" dirty="0" smtClean="0"/>
              <a:t>113</a:t>
            </a:r>
            <a:endParaRPr lang="en-US" dirty="0"/>
          </a:p>
          <a:p>
            <a:pPr marL="0" indent="0">
              <a:buNone/>
            </a:pPr>
            <a:endParaRPr lang="ro-RO" dirty="0" smtClean="0"/>
          </a:p>
          <a:p>
            <a:pPr marL="0" indent="0">
              <a:buNone/>
            </a:pPr>
            <a:r>
              <a:rPr lang="en-US" b="1" dirty="0" smtClean="0"/>
              <a:t>Total 30 </a:t>
            </a:r>
            <a:r>
              <a:rPr lang="ro-RO" b="1" dirty="0" err="1" smtClean="0"/>
              <a:t>ț</a:t>
            </a:r>
            <a:r>
              <a:rPr lang="ro-RO" b="1" dirty="0" err="1"/>
              <a:t>ă</a:t>
            </a:r>
            <a:r>
              <a:rPr lang="en-US" b="1" dirty="0" err="1" smtClean="0"/>
              <a:t>ri</a:t>
            </a:r>
            <a:r>
              <a:rPr lang="en-US" b="1" dirty="0" smtClean="0"/>
              <a:t>/</a:t>
            </a:r>
            <a:r>
              <a:rPr lang="ro-RO" b="1" dirty="0" smtClean="0"/>
              <a:t> </a:t>
            </a:r>
            <a:r>
              <a:rPr lang="en-US" b="1" dirty="0" err="1" smtClean="0"/>
              <a:t>Sursa</a:t>
            </a:r>
            <a:r>
              <a:rPr lang="en-US" b="1" dirty="0" smtClean="0"/>
              <a:t>:</a:t>
            </a:r>
            <a:r>
              <a:rPr lang="ro-RO" b="1" dirty="0" smtClean="0"/>
              <a:t> </a:t>
            </a:r>
            <a:r>
              <a:rPr lang="en-US" b="1" dirty="0" smtClean="0"/>
              <a:t>MANUAL </a:t>
            </a:r>
            <a:r>
              <a:rPr lang="en-US" b="1" dirty="0"/>
              <a:t>FOR ISCED-97 IMPLEMENTATION IN OECD COUNTRIES – 1999 </a:t>
            </a:r>
            <a:r>
              <a:rPr lang="en-US" b="1" dirty="0" smtClean="0"/>
              <a:t>EDITION</a:t>
            </a:r>
            <a:endParaRPr lang="ro-RO" b="1" dirty="0" smtClean="0"/>
          </a:p>
          <a:p>
            <a:pPr marL="0" indent="0">
              <a:buNone/>
            </a:pPr>
            <a:r>
              <a:rPr lang="en-US" b="1" dirty="0" err="1"/>
              <a:t>Azi</a:t>
            </a:r>
            <a:r>
              <a:rPr lang="en-US" b="1" dirty="0"/>
              <a:t> </a:t>
            </a:r>
            <a:r>
              <a:rPr lang="en-US" b="1" dirty="0" err="1"/>
              <a:t>toate</a:t>
            </a:r>
            <a:r>
              <a:rPr lang="en-US" b="1" dirty="0"/>
              <a:t> </a:t>
            </a:r>
            <a:r>
              <a:rPr lang="en-US" b="1" dirty="0" err="1"/>
              <a:t>tarile</a:t>
            </a:r>
            <a:r>
              <a:rPr lang="en-US" b="1" dirty="0"/>
              <a:t> </a:t>
            </a:r>
            <a:r>
              <a:rPr lang="en-US" b="1" dirty="0" err="1"/>
              <a:t>blocului</a:t>
            </a:r>
            <a:r>
              <a:rPr lang="en-US" b="1" dirty="0"/>
              <a:t> </a:t>
            </a:r>
            <a:r>
              <a:rPr lang="en-US" b="1" dirty="0" err="1"/>
              <a:t>comunitar</a:t>
            </a:r>
            <a:r>
              <a:rPr lang="en-US" b="1" dirty="0"/>
              <a:t> </a:t>
            </a:r>
            <a:r>
              <a:rPr lang="en-US" b="1" dirty="0" err="1"/>
              <a:t>utilizeaza</a:t>
            </a:r>
            <a:r>
              <a:rPr lang="en-US" b="1" dirty="0"/>
              <a:t> ISCED in </a:t>
            </a:r>
            <a:r>
              <a:rPr lang="en-US" b="1" dirty="0" err="1"/>
              <a:t>raportarile</a:t>
            </a:r>
            <a:r>
              <a:rPr lang="en-US" b="1" dirty="0"/>
              <a:t> </a:t>
            </a:r>
            <a:r>
              <a:rPr lang="en-US" b="1" dirty="0" err="1"/>
              <a:t>lor</a:t>
            </a:r>
            <a:endParaRPr lang="en-US" b="1" dirty="0"/>
          </a:p>
        </p:txBody>
      </p:sp>
    </p:spTree>
    <p:extLst>
      <p:ext uri="{BB962C8B-B14F-4D97-AF65-F5344CB8AC3E}">
        <p14:creationId xmlns:p14="http://schemas.microsoft.com/office/powerpoint/2010/main" val="2507567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217715"/>
            <a:ext cx="10018713" cy="6444342"/>
          </a:xfrm>
        </p:spPr>
        <p:txBody>
          <a:bodyPr>
            <a:normAutofit fontScale="62500" lnSpcReduction="20000"/>
          </a:bodyPr>
          <a:lstStyle/>
          <a:p>
            <a:pPr marL="0" indent="0">
              <a:buNone/>
            </a:pPr>
            <a:endParaRPr lang="ro-RO" dirty="0"/>
          </a:p>
          <a:p>
            <a:pPr marL="0" indent="0">
              <a:buNone/>
            </a:pPr>
            <a:r>
              <a:rPr lang="en-US" sz="2500" b="1" dirty="0" smtClean="0"/>
              <a:t>                         DE CE </a:t>
            </a:r>
            <a:r>
              <a:rPr lang="en-US" sz="2500" b="1" dirty="0"/>
              <a:t>I</a:t>
            </a:r>
            <a:r>
              <a:rPr lang="en-US" sz="2500" b="1" dirty="0" smtClean="0"/>
              <a:t>SCED -4- </a:t>
            </a:r>
            <a:r>
              <a:rPr lang="en-US" b="1" dirty="0" smtClean="0"/>
              <a:t>Erasmus</a:t>
            </a:r>
            <a:r>
              <a:rPr lang="en-US" b="1" dirty="0"/>
              <a:t>+ ISCED Codes (F-2013) </a:t>
            </a:r>
            <a:r>
              <a:rPr lang="en-US" b="1" dirty="0" smtClean="0"/>
              <a:t>–</a:t>
            </a:r>
            <a:r>
              <a:rPr lang="ro-RO" b="1" dirty="0" smtClean="0"/>
              <a:t> </a:t>
            </a:r>
            <a:r>
              <a:rPr lang="en-US" b="1" dirty="0" smtClean="0"/>
              <a:t>extras </a:t>
            </a:r>
            <a:r>
              <a:rPr lang="en-US" b="1" dirty="0" err="1" smtClean="0"/>
              <a:t>pentru</a:t>
            </a:r>
            <a:r>
              <a:rPr lang="en-US" b="1" dirty="0" smtClean="0"/>
              <a:t>  </a:t>
            </a:r>
            <a:r>
              <a:rPr lang="en-US" b="1" dirty="0" err="1" smtClean="0"/>
              <a:t>inginerie</a:t>
            </a:r>
            <a:r>
              <a:rPr lang="en-US" b="1" dirty="0" smtClean="0"/>
              <a:t> </a:t>
            </a:r>
            <a:r>
              <a:rPr lang="ro-RO" b="1" dirty="0" err="1"/>
              <a:t>ș</a:t>
            </a:r>
            <a:r>
              <a:rPr lang="en-US" b="1" dirty="0" err="1" smtClean="0"/>
              <a:t>i</a:t>
            </a:r>
            <a:r>
              <a:rPr lang="en-US" b="1" dirty="0" smtClean="0"/>
              <a:t> </a:t>
            </a:r>
            <a:r>
              <a:rPr lang="en-US" b="1" dirty="0" err="1" smtClean="0"/>
              <a:t>informatic</a:t>
            </a:r>
            <a:r>
              <a:rPr lang="ro-RO" b="1" dirty="0" smtClean="0"/>
              <a:t>ă</a:t>
            </a:r>
            <a:endParaRPr lang="en-US" b="1" dirty="0"/>
          </a:p>
          <a:p>
            <a:r>
              <a:rPr lang="en-US" b="1" dirty="0"/>
              <a:t>Broad field </a:t>
            </a:r>
            <a:r>
              <a:rPr lang="en-US" dirty="0"/>
              <a:t>	</a:t>
            </a:r>
            <a:r>
              <a:rPr lang="en-US" b="1" dirty="0" smtClean="0"/>
              <a:t>  Narrow field       Detailed </a:t>
            </a:r>
            <a:r>
              <a:rPr lang="en-US" b="1" dirty="0"/>
              <a:t>field </a:t>
            </a:r>
            <a:r>
              <a:rPr lang="en-US" dirty="0"/>
              <a:t>	</a:t>
            </a:r>
          </a:p>
          <a:p>
            <a:r>
              <a:rPr lang="en-US" sz="2500" b="1" i="1" dirty="0"/>
              <a:t>06 Information and Communication Technologies (ICTs) </a:t>
            </a:r>
            <a:endParaRPr lang="en-US" sz="2500" b="1" i="1" dirty="0" smtClean="0"/>
          </a:p>
          <a:p>
            <a:pPr lvl="1"/>
            <a:r>
              <a:rPr lang="en-US" sz="2100" dirty="0" smtClean="0"/>
              <a:t>061 </a:t>
            </a:r>
            <a:r>
              <a:rPr lang="en-US" sz="2100" dirty="0"/>
              <a:t>Information and Communication Technologies (ICTs) </a:t>
            </a:r>
            <a:endParaRPr lang="en-US" sz="2100" dirty="0" smtClean="0"/>
          </a:p>
          <a:p>
            <a:pPr lvl="1"/>
            <a:r>
              <a:rPr lang="en-US" sz="2100" dirty="0" smtClean="0"/>
              <a:t>0611 </a:t>
            </a:r>
            <a:r>
              <a:rPr lang="en-US" sz="2100" dirty="0"/>
              <a:t>Computer use </a:t>
            </a:r>
            <a:endParaRPr lang="en-US" sz="2100" dirty="0" smtClean="0"/>
          </a:p>
          <a:p>
            <a:pPr lvl="1"/>
            <a:r>
              <a:rPr lang="en-US" sz="2100" dirty="0" smtClean="0"/>
              <a:t> 0612 </a:t>
            </a:r>
            <a:r>
              <a:rPr lang="en-US" sz="2100" dirty="0"/>
              <a:t>Database and network design and administration 0613 Software and applications development and analysis 	</a:t>
            </a:r>
          </a:p>
          <a:p>
            <a:r>
              <a:rPr lang="en-US" sz="2500" b="1" dirty="0"/>
              <a:t>07 Engineering, manufacturing and construction </a:t>
            </a:r>
            <a:endParaRPr lang="en-US" sz="2500" b="1" dirty="0" smtClean="0"/>
          </a:p>
          <a:p>
            <a:pPr lvl="1"/>
            <a:r>
              <a:rPr lang="en-US" sz="2100" i="1" dirty="0" smtClean="0"/>
              <a:t>071 </a:t>
            </a:r>
            <a:r>
              <a:rPr lang="en-US" sz="2100" i="1" dirty="0"/>
              <a:t>Engineering and engineering trades 	</a:t>
            </a:r>
            <a:endParaRPr lang="en-US" sz="2100" i="1" dirty="0" smtClean="0"/>
          </a:p>
          <a:p>
            <a:pPr lvl="1"/>
            <a:r>
              <a:rPr lang="en-US" sz="2100" i="1" dirty="0" smtClean="0"/>
              <a:t>0711 </a:t>
            </a:r>
            <a:r>
              <a:rPr lang="en-US" sz="2100" i="1" dirty="0"/>
              <a:t>Chemical engineering and processes </a:t>
            </a:r>
            <a:endParaRPr lang="en-US" sz="2100" i="1" dirty="0" smtClean="0"/>
          </a:p>
          <a:p>
            <a:pPr lvl="1"/>
            <a:r>
              <a:rPr lang="en-US" sz="2100" i="1" dirty="0" smtClean="0"/>
              <a:t>0712 </a:t>
            </a:r>
            <a:r>
              <a:rPr lang="en-US" sz="2100" i="1" dirty="0"/>
              <a:t>Environmental protection technology </a:t>
            </a:r>
          </a:p>
          <a:p>
            <a:pPr lvl="1"/>
            <a:r>
              <a:rPr lang="en-US" sz="2100" i="1" dirty="0"/>
              <a:t>0713 Electricity and </a:t>
            </a:r>
            <a:r>
              <a:rPr lang="en-US" sz="2100" i="1" dirty="0" smtClean="0"/>
              <a:t>energy</a:t>
            </a:r>
          </a:p>
          <a:p>
            <a:pPr lvl="1"/>
            <a:r>
              <a:rPr lang="en-US" sz="2100" i="1" dirty="0" smtClean="0"/>
              <a:t>0714 </a:t>
            </a:r>
            <a:r>
              <a:rPr lang="en-US" sz="2100" i="1" dirty="0"/>
              <a:t>Electronics and automation 0715 Mechanics and metal trades </a:t>
            </a:r>
          </a:p>
          <a:p>
            <a:pPr lvl="1"/>
            <a:r>
              <a:rPr lang="en-US" sz="2100" i="1" dirty="0"/>
              <a:t>0716 Motor vehicles, ships and aircraft 	</a:t>
            </a:r>
          </a:p>
          <a:p>
            <a:r>
              <a:rPr lang="en-US" sz="2500" b="1" dirty="0"/>
              <a:t>072 Manufacturing and processing </a:t>
            </a:r>
            <a:r>
              <a:rPr lang="en-US" sz="2500" dirty="0"/>
              <a:t>	</a:t>
            </a:r>
            <a:endParaRPr lang="en-US" sz="2500" dirty="0" smtClean="0"/>
          </a:p>
          <a:p>
            <a:pPr lvl="1"/>
            <a:r>
              <a:rPr lang="en-US" sz="2100" i="1" dirty="0" smtClean="0"/>
              <a:t>0721 </a:t>
            </a:r>
            <a:r>
              <a:rPr lang="en-US" sz="2100" i="1" dirty="0"/>
              <a:t>Food processing </a:t>
            </a:r>
            <a:endParaRPr lang="en-US" sz="2100" i="1" dirty="0" smtClean="0"/>
          </a:p>
          <a:p>
            <a:pPr lvl="1"/>
            <a:r>
              <a:rPr lang="en-US" sz="2100" i="1" dirty="0" smtClean="0"/>
              <a:t>0722 </a:t>
            </a:r>
            <a:r>
              <a:rPr lang="en-US" sz="2100" i="1" dirty="0"/>
              <a:t>Materials (glass, paper, plastic and wood</a:t>
            </a:r>
            <a:r>
              <a:rPr lang="en-US" sz="2100" i="1" dirty="0" smtClean="0"/>
              <a:t>)</a:t>
            </a:r>
          </a:p>
          <a:p>
            <a:pPr lvl="1"/>
            <a:r>
              <a:rPr lang="en-US" sz="2100" i="1" dirty="0" smtClean="0"/>
              <a:t> </a:t>
            </a:r>
            <a:r>
              <a:rPr lang="en-US" sz="2100" i="1" dirty="0"/>
              <a:t>0723 Textiles (clothes, footwear and leather) 0724 Mining and extraction </a:t>
            </a:r>
            <a:r>
              <a:rPr lang="en-US" sz="2100" dirty="0"/>
              <a:t>	</a:t>
            </a:r>
          </a:p>
          <a:p>
            <a:r>
              <a:rPr lang="en-US" sz="2500" b="1" dirty="0"/>
              <a:t>073 Architecture and construction 	</a:t>
            </a:r>
            <a:endParaRPr lang="en-US" sz="2500" b="1" dirty="0" smtClean="0"/>
          </a:p>
          <a:p>
            <a:pPr lvl="1"/>
            <a:r>
              <a:rPr lang="en-US" sz="2100" i="1" dirty="0" smtClean="0"/>
              <a:t>0731 </a:t>
            </a:r>
            <a:r>
              <a:rPr lang="en-US" sz="2100" i="1" dirty="0"/>
              <a:t>Architecture and town planning </a:t>
            </a:r>
          </a:p>
          <a:p>
            <a:pPr lvl="1"/>
            <a:r>
              <a:rPr lang="en-US" sz="2100" i="1" dirty="0"/>
              <a:t>0732 Building and civil engineering 	</a:t>
            </a:r>
          </a:p>
          <a:p>
            <a:r>
              <a:rPr lang="en-US" sz="2500" dirty="0"/>
              <a:t>	</a:t>
            </a:r>
          </a:p>
          <a:p>
            <a:endParaRPr lang="en-US" dirty="0"/>
          </a:p>
        </p:txBody>
      </p:sp>
    </p:spTree>
    <p:extLst>
      <p:ext uri="{BB962C8B-B14F-4D97-AF65-F5344CB8AC3E}">
        <p14:creationId xmlns:p14="http://schemas.microsoft.com/office/powerpoint/2010/main" val="669562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16874"/>
          </a:xfrm>
        </p:spPr>
        <p:txBody>
          <a:bodyPr>
            <a:normAutofit/>
          </a:bodyPr>
          <a:lstStyle/>
          <a:p>
            <a:r>
              <a:rPr lang="en-US" sz="2000" dirty="0" smtClean="0"/>
              <a:t>De </a:t>
            </a:r>
            <a:r>
              <a:rPr lang="en-US" sz="2000" dirty="0" err="1" smtClean="0"/>
              <a:t>ce</a:t>
            </a:r>
            <a:r>
              <a:rPr lang="en-US" sz="2000" dirty="0" smtClean="0"/>
              <a:t> ISCED -</a:t>
            </a:r>
            <a:r>
              <a:rPr lang="ro-RO" sz="2000" dirty="0" smtClean="0"/>
              <a:t> </a:t>
            </a:r>
            <a:r>
              <a:rPr lang="en-US" sz="2000" dirty="0" smtClean="0"/>
              <a:t>5  EURES:</a:t>
            </a:r>
            <a:r>
              <a:rPr lang="ro-RO" sz="2000" dirty="0" smtClean="0"/>
              <a:t> </a:t>
            </a:r>
            <a:r>
              <a:rPr lang="en-US" sz="2000" dirty="0" err="1" smtClean="0"/>
              <a:t>Portalul</a:t>
            </a:r>
            <a:r>
              <a:rPr lang="en-US" sz="2000" dirty="0" smtClean="0"/>
              <a:t> </a:t>
            </a:r>
            <a:r>
              <a:rPr lang="en-US" sz="2000" dirty="0" err="1"/>
              <a:t>Mobilităţii</a:t>
            </a:r>
            <a:r>
              <a:rPr lang="en-US" sz="2000" dirty="0"/>
              <a:t> </a:t>
            </a:r>
            <a:r>
              <a:rPr lang="en-US" sz="2000" dirty="0" err="1"/>
              <a:t>Europene</a:t>
            </a:r>
            <a:r>
              <a:rPr lang="en-US" sz="2000" dirty="0"/>
              <a:t> </a:t>
            </a:r>
            <a:r>
              <a:rPr lang="en-US" sz="2000" dirty="0" err="1"/>
              <a:t>Pentru</a:t>
            </a:r>
            <a:r>
              <a:rPr lang="en-US" sz="2000" dirty="0"/>
              <a:t> </a:t>
            </a:r>
            <a:r>
              <a:rPr lang="en-US" sz="2000" dirty="0" err="1"/>
              <a:t>Ocuparea</a:t>
            </a:r>
            <a:r>
              <a:rPr lang="en-US" sz="2000" dirty="0"/>
              <a:t> </a:t>
            </a:r>
            <a:r>
              <a:rPr lang="en-US" sz="2000" dirty="0" err="1"/>
              <a:t>Forţei</a:t>
            </a:r>
            <a:r>
              <a:rPr lang="en-US" sz="2000" dirty="0"/>
              <a:t> De </a:t>
            </a:r>
            <a:r>
              <a:rPr lang="en-US" sz="2000" dirty="0" err="1"/>
              <a:t>Muncă</a:t>
            </a:r>
            <a:endParaRPr lang="en-US" sz="2000" dirty="0"/>
          </a:p>
        </p:txBody>
      </p:sp>
      <p:sp>
        <p:nvSpPr>
          <p:cNvPr id="3" name="Content Placeholder 2"/>
          <p:cNvSpPr>
            <a:spLocks noGrp="1"/>
          </p:cNvSpPr>
          <p:nvPr>
            <p:ph idx="1"/>
          </p:nvPr>
        </p:nvSpPr>
        <p:spPr>
          <a:xfrm>
            <a:off x="1484310" y="2116183"/>
            <a:ext cx="10018713" cy="4371703"/>
          </a:xfrm>
        </p:spPr>
        <p:txBody>
          <a:bodyPr>
            <a:normAutofit lnSpcReduction="10000"/>
          </a:bodyPr>
          <a:lstStyle/>
          <a:p>
            <a:r>
              <a:rPr lang="en-US" dirty="0"/>
              <a:t>EURES-LOCURI DE </a:t>
            </a:r>
            <a:r>
              <a:rPr lang="en-US" dirty="0" smtClean="0"/>
              <a:t>MUNC</a:t>
            </a:r>
            <a:r>
              <a:rPr lang="ro-RO" dirty="0" smtClean="0"/>
              <a:t>Ă</a:t>
            </a:r>
            <a:r>
              <a:rPr lang="en-US" dirty="0" smtClean="0"/>
              <a:t> –</a:t>
            </a:r>
            <a:r>
              <a:rPr lang="ro-RO" dirty="0" smtClean="0"/>
              <a:t> </a:t>
            </a:r>
            <a:r>
              <a:rPr lang="en-US" dirty="0" err="1" smtClean="0"/>
              <a:t>domenii</a:t>
            </a:r>
            <a:r>
              <a:rPr lang="en-US" dirty="0" smtClean="0"/>
              <a:t> </a:t>
            </a:r>
            <a:r>
              <a:rPr lang="en-US" dirty="0"/>
              <a:t>de </a:t>
            </a:r>
            <a:r>
              <a:rPr lang="en-US" dirty="0" err="1" smtClean="0"/>
              <a:t>activitate</a:t>
            </a:r>
            <a:endParaRPr lang="en-US" dirty="0" smtClean="0"/>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Tehnologiile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informației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și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comunicațiilor</a:t>
            </a:r>
            <a:r>
              <a:rPr lang="en-US" altLang="en-US" dirty="0">
                <a:solidFill>
                  <a:srgbClr val="1F1F1F"/>
                </a:solidFill>
                <a:latin typeface="Trebuchet MS" panose="020B0603020202020204" pitchFamily="34" charset="0"/>
              </a:rPr>
              <a:t> (TIC) (242)</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Comerţ</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şi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administraţie</a:t>
            </a:r>
            <a:r>
              <a:rPr lang="en-US" altLang="en-US" dirty="0">
                <a:solidFill>
                  <a:srgbClr val="1F1F1F"/>
                </a:solidFill>
                <a:latin typeface="Trebuchet MS" panose="020B0603020202020204" pitchFamily="34" charset="0"/>
              </a:rPr>
              <a:t> (130)</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Științe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sociale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și</a:t>
            </a:r>
            <a:r>
              <a:rPr lang="en-US" altLang="en-US" dirty="0">
                <a:solidFill>
                  <a:srgbClr val="1F1F1F"/>
                </a:solidFill>
                <a:latin typeface="Trebuchet MS" panose="020B0603020202020204" pitchFamily="34" charset="0"/>
              </a:rPr>
              <a:t> ale </a:t>
            </a:r>
            <a:r>
              <a:rPr lang="en-US" altLang="en-US" dirty="0" err="1">
                <a:solidFill>
                  <a:srgbClr val="1F1F1F"/>
                </a:solidFill>
                <a:latin typeface="Trebuchet MS" panose="020B0603020202020204" pitchFamily="34" charset="0"/>
              </a:rPr>
              <a:t>comportamentului</a:t>
            </a:r>
            <a:r>
              <a:rPr lang="en-US" altLang="en-US" dirty="0">
                <a:solidFill>
                  <a:srgbClr val="1F1F1F"/>
                </a:solidFill>
                <a:latin typeface="Trebuchet MS" panose="020B0603020202020204" pitchFamily="34" charset="0"/>
              </a:rPr>
              <a:t> (61)</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Matematică</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şi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statistică</a:t>
            </a:r>
            <a:r>
              <a:rPr lang="en-US" altLang="en-US" dirty="0">
                <a:solidFill>
                  <a:srgbClr val="1F1F1F"/>
                </a:solidFill>
                <a:latin typeface="Trebuchet MS" panose="020B0603020202020204" pitchFamily="34" charset="0"/>
              </a:rPr>
              <a:t> (43)</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Inginerie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şi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tehnici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înrudite</a:t>
            </a:r>
            <a:r>
              <a:rPr lang="en-US" altLang="en-US" dirty="0">
                <a:solidFill>
                  <a:srgbClr val="1F1F1F"/>
                </a:solidFill>
                <a:latin typeface="Trebuchet MS" panose="020B0603020202020204" pitchFamily="34" charset="0"/>
              </a:rPr>
              <a:t> (33)</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Științe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umane</a:t>
            </a:r>
            <a:r>
              <a:rPr lang="en-US" altLang="en-US" dirty="0">
                <a:solidFill>
                  <a:srgbClr val="1F1F1F"/>
                </a:solidFill>
                <a:latin typeface="Trebuchet MS" panose="020B0603020202020204" pitchFamily="34" charset="0"/>
              </a:rPr>
              <a:t> (cu </a:t>
            </a:r>
            <a:r>
              <a:rPr lang="en-US" altLang="en-US" dirty="0" err="1">
                <a:solidFill>
                  <a:srgbClr val="1F1F1F"/>
                </a:solidFill>
                <a:latin typeface="Trebuchet MS" panose="020B0603020202020204" pitchFamily="34" charset="0"/>
              </a:rPr>
              <a:t>excepția</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limbilor</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străine</a:t>
            </a:r>
            <a:r>
              <a:rPr lang="en-US" altLang="en-US" dirty="0">
                <a:solidFill>
                  <a:srgbClr val="1F1F1F"/>
                </a:solidFill>
                <a:latin typeface="Trebuchet MS" panose="020B0603020202020204" pitchFamily="34" charset="0"/>
              </a:rPr>
              <a:t>) (25)</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Artă</a:t>
            </a:r>
            <a:r>
              <a:rPr lang="en-US" altLang="en-US" dirty="0">
                <a:solidFill>
                  <a:srgbClr val="1F1F1F"/>
                </a:solidFill>
                <a:latin typeface="Trebuchet MS" panose="020B0603020202020204" pitchFamily="34" charset="0"/>
              </a:rPr>
              <a:t> (21)</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Competențe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și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dezvoltare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personală</a:t>
            </a:r>
            <a:r>
              <a:rPr lang="en-US" altLang="en-US" dirty="0">
                <a:solidFill>
                  <a:srgbClr val="1F1F1F"/>
                </a:solidFill>
                <a:latin typeface="Trebuchet MS" panose="020B0603020202020204" pitchFamily="34" charset="0"/>
              </a:rPr>
              <a:t> (9)</a:t>
            </a:r>
          </a:p>
          <a:p>
            <a:pPr marL="457200" lvl="1" indent="0" defTabSz="914400" eaLnBrk="0" fontAlgn="base" hangingPunct="0">
              <a:spcBef>
                <a:spcPct val="0"/>
              </a:spcBef>
              <a:spcAft>
                <a:spcPct val="0"/>
              </a:spcAft>
              <a:buClrTx/>
              <a:buSzTx/>
              <a:buFontTx/>
              <a:buChar char="•"/>
            </a:pPr>
            <a:r>
              <a:rPr lang="en-US" altLang="en-US" dirty="0">
                <a:solidFill>
                  <a:srgbClr val="1F1F1F"/>
                </a:solidFill>
                <a:latin typeface="Trebuchet MS" panose="020B0603020202020204" pitchFamily="34" charset="0"/>
              </a:rPr>
              <a:t>Limbi (8)</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Cercetare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și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inovare</a:t>
            </a:r>
            <a:r>
              <a:rPr lang="en-US" altLang="en-US" dirty="0">
                <a:solidFill>
                  <a:srgbClr val="1F1F1F"/>
                </a:solidFill>
                <a:latin typeface="Trebuchet MS" panose="020B0603020202020204" pitchFamily="34" charset="0"/>
              </a:rPr>
              <a:t> (8)</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Jurnalism</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şi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informaţii</a:t>
            </a:r>
            <a:r>
              <a:rPr lang="en-US" altLang="en-US" dirty="0">
                <a:solidFill>
                  <a:srgbClr val="1F1F1F"/>
                </a:solidFill>
                <a:latin typeface="Trebuchet MS" panose="020B0603020202020204" pitchFamily="34" charset="0"/>
              </a:rPr>
              <a:t> (4)</a:t>
            </a:r>
          </a:p>
          <a:p>
            <a:pPr marL="457200" lvl="1" indent="0" defTabSz="914400" eaLnBrk="0" fontAlgn="base" hangingPunct="0">
              <a:spcBef>
                <a:spcPct val="0"/>
              </a:spcBef>
              <a:spcAft>
                <a:spcPct val="0"/>
              </a:spcAft>
              <a:buClrTx/>
              <a:buSzTx/>
              <a:buFontTx/>
              <a:buChar char="•"/>
            </a:pPr>
            <a:r>
              <a:rPr lang="en-US" altLang="en-US" dirty="0" err="1">
                <a:solidFill>
                  <a:srgbClr val="1F1F1F"/>
                </a:solidFill>
                <a:latin typeface="Trebuchet MS" panose="020B0603020202020204" pitchFamily="34" charset="0"/>
              </a:rPr>
              <a:t>Biologie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și</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științe</a:t>
            </a:r>
            <a:r>
              <a:rPr lang="en-US" altLang="en-US" dirty="0">
                <a:solidFill>
                  <a:srgbClr val="1F1F1F"/>
                </a:solidFill>
                <a:latin typeface="Trebuchet MS" panose="020B0603020202020204" pitchFamily="34" charset="0"/>
              </a:rPr>
              <a:t> </a:t>
            </a:r>
            <a:r>
              <a:rPr lang="en-US" altLang="en-US" dirty="0" err="1">
                <a:solidFill>
                  <a:srgbClr val="1F1F1F"/>
                </a:solidFill>
                <a:latin typeface="Trebuchet MS" panose="020B0603020202020204" pitchFamily="34" charset="0"/>
              </a:rPr>
              <a:t>înrudite</a:t>
            </a:r>
            <a:r>
              <a:rPr lang="en-US" altLang="en-US" dirty="0">
                <a:solidFill>
                  <a:srgbClr val="1F1F1F"/>
                </a:solidFill>
                <a:latin typeface="Trebuchet MS" panose="020B0603020202020204" pitchFamily="34" charset="0"/>
              </a:rPr>
              <a:t> (2</a:t>
            </a:r>
            <a:r>
              <a:rPr lang="en-US" altLang="en-US" dirty="0" smtClean="0">
                <a:solidFill>
                  <a:srgbClr val="1F1F1F"/>
                </a:solidFill>
                <a:latin typeface="Trebuchet MS" panose="020B0603020202020204" pitchFamily="34" charset="0"/>
              </a:rPr>
              <a:t>) </a:t>
            </a:r>
            <a:endParaRPr lang="ro-RO" altLang="en-US" dirty="0" smtClean="0">
              <a:solidFill>
                <a:srgbClr val="1F1F1F"/>
              </a:solidFill>
              <a:latin typeface="Trebuchet MS" panose="020B0603020202020204" pitchFamily="34" charset="0"/>
            </a:endParaRPr>
          </a:p>
          <a:p>
            <a:pPr marL="457200" lvl="1" indent="0" defTabSz="914400" eaLnBrk="0" fontAlgn="base" hangingPunct="0">
              <a:spcBef>
                <a:spcPct val="0"/>
              </a:spcBef>
              <a:spcAft>
                <a:spcPct val="0"/>
              </a:spcAft>
              <a:buClrTx/>
              <a:buSzTx/>
              <a:buFontTx/>
              <a:buChar char="•"/>
            </a:pPr>
            <a:endParaRPr lang="ro-RO" altLang="en-US" dirty="0">
              <a:solidFill>
                <a:srgbClr val="1F1F1F"/>
              </a:solidFill>
              <a:latin typeface="Trebuchet MS" panose="020B0603020202020204" pitchFamily="34" charset="0"/>
            </a:endParaRPr>
          </a:p>
          <a:p>
            <a:pPr marL="457200" lvl="1" indent="0" defTabSz="914400" eaLnBrk="0" fontAlgn="base" hangingPunct="0">
              <a:spcBef>
                <a:spcPct val="0"/>
              </a:spcBef>
              <a:spcAft>
                <a:spcPct val="0"/>
              </a:spcAft>
              <a:buClrTx/>
              <a:buSzTx/>
              <a:buNone/>
            </a:pPr>
            <a:r>
              <a:rPr lang="en-US" altLang="en-US" dirty="0" smtClean="0">
                <a:solidFill>
                  <a:srgbClr val="1F1F1F"/>
                </a:solidFill>
                <a:latin typeface="Trebuchet MS" panose="020B0603020202020204" pitchFamily="34" charset="0"/>
              </a:rPr>
              <a:t>(</a:t>
            </a:r>
            <a:r>
              <a:rPr lang="en-US" altLang="en-US" dirty="0" err="1" smtClean="0">
                <a:solidFill>
                  <a:srgbClr val="1F1F1F"/>
                </a:solidFill>
                <a:latin typeface="Trebuchet MS" panose="020B0603020202020204" pitchFamily="34" charset="0"/>
              </a:rPr>
              <a:t>Surs</a:t>
            </a:r>
            <a:r>
              <a:rPr lang="ro-RO" altLang="en-US" dirty="0" smtClean="0">
                <a:solidFill>
                  <a:srgbClr val="1F1F1F"/>
                </a:solidFill>
                <a:latin typeface="Trebuchet MS" panose="020B0603020202020204" pitchFamily="34" charset="0"/>
              </a:rPr>
              <a:t>ă</a:t>
            </a:r>
            <a:r>
              <a:rPr lang="en-US" altLang="en-US" dirty="0" smtClean="0">
                <a:solidFill>
                  <a:srgbClr val="1F1F1F"/>
                </a:solidFill>
                <a:latin typeface="Trebuchet MS" panose="020B0603020202020204" pitchFamily="34" charset="0"/>
              </a:rPr>
              <a:t>-EURES</a:t>
            </a:r>
            <a:r>
              <a:rPr lang="ro-RO" altLang="en-US" dirty="0" smtClean="0">
                <a:solidFill>
                  <a:srgbClr val="1F1F1F"/>
                </a:solidFill>
                <a:latin typeface="Trebuchet MS" panose="020B0603020202020204" pitchFamily="34" charset="0"/>
              </a:rPr>
              <a:t>, î</a:t>
            </a:r>
            <a:r>
              <a:rPr lang="en-US" altLang="en-US" dirty="0" smtClean="0">
                <a:solidFill>
                  <a:srgbClr val="1F1F1F"/>
                </a:solidFill>
                <a:latin typeface="Trebuchet MS" panose="020B0603020202020204" pitchFamily="34" charset="0"/>
              </a:rPr>
              <a:t>n </a:t>
            </a:r>
            <a:r>
              <a:rPr lang="en-US" altLang="en-US" dirty="0" err="1" smtClean="0">
                <a:solidFill>
                  <a:srgbClr val="1F1F1F"/>
                </a:solidFill>
                <a:latin typeface="Trebuchet MS" panose="020B0603020202020204" pitchFamily="34" charset="0"/>
              </a:rPr>
              <a:t>parantez</a:t>
            </a:r>
            <a:r>
              <a:rPr lang="ro-RO" altLang="en-US" dirty="0" smtClean="0">
                <a:solidFill>
                  <a:srgbClr val="1F1F1F"/>
                </a:solidFill>
                <a:latin typeface="Trebuchet MS" panose="020B0603020202020204" pitchFamily="34" charset="0"/>
              </a:rPr>
              <a:t>ă</a:t>
            </a:r>
            <a:r>
              <a:rPr lang="en-US" altLang="en-US" dirty="0" smtClean="0">
                <a:solidFill>
                  <a:srgbClr val="1F1F1F"/>
                </a:solidFill>
                <a:latin typeface="Trebuchet MS" panose="020B0603020202020204" pitchFamily="34" charset="0"/>
              </a:rPr>
              <a:t> </a:t>
            </a:r>
            <a:r>
              <a:rPr lang="en-US" altLang="en-US" dirty="0" err="1" smtClean="0">
                <a:solidFill>
                  <a:srgbClr val="1F1F1F"/>
                </a:solidFill>
                <a:latin typeface="Trebuchet MS" panose="020B0603020202020204" pitchFamily="34" charset="0"/>
              </a:rPr>
              <a:t>num</a:t>
            </a:r>
            <a:r>
              <a:rPr lang="ro-RO" altLang="en-US" dirty="0" smtClean="0">
                <a:solidFill>
                  <a:srgbClr val="1F1F1F"/>
                </a:solidFill>
                <a:latin typeface="Trebuchet MS" panose="020B0603020202020204" pitchFamily="34" charset="0"/>
              </a:rPr>
              <a:t>ă</a:t>
            </a:r>
            <a:r>
              <a:rPr lang="en-US" altLang="en-US" dirty="0" err="1" smtClean="0">
                <a:solidFill>
                  <a:srgbClr val="1F1F1F"/>
                </a:solidFill>
                <a:latin typeface="Trebuchet MS" panose="020B0603020202020204" pitchFamily="34" charset="0"/>
              </a:rPr>
              <a:t>rul</a:t>
            </a:r>
            <a:r>
              <a:rPr lang="en-US" altLang="en-US" dirty="0" smtClean="0">
                <a:solidFill>
                  <a:srgbClr val="1F1F1F"/>
                </a:solidFill>
                <a:latin typeface="Trebuchet MS" panose="020B0603020202020204" pitchFamily="34" charset="0"/>
              </a:rPr>
              <a:t> </a:t>
            </a:r>
            <a:r>
              <a:rPr lang="en-US" altLang="en-US" dirty="0">
                <a:solidFill>
                  <a:srgbClr val="1F1F1F"/>
                </a:solidFill>
                <a:latin typeface="Trebuchet MS" panose="020B0603020202020204" pitchFamily="34" charset="0"/>
              </a:rPr>
              <a:t>de </a:t>
            </a:r>
            <a:r>
              <a:rPr lang="en-US" altLang="en-US" dirty="0" err="1">
                <a:solidFill>
                  <a:srgbClr val="1F1F1F"/>
                </a:solidFill>
                <a:latin typeface="Trebuchet MS" panose="020B0603020202020204" pitchFamily="34" charset="0"/>
              </a:rPr>
              <a:t>locuri</a:t>
            </a:r>
            <a:r>
              <a:rPr lang="en-US" altLang="en-US" dirty="0">
                <a:solidFill>
                  <a:srgbClr val="1F1F1F"/>
                </a:solidFill>
                <a:latin typeface="Trebuchet MS" panose="020B0603020202020204" pitchFamily="34" charset="0"/>
              </a:rPr>
              <a:t> de </a:t>
            </a:r>
            <a:r>
              <a:rPr lang="en-US" altLang="en-US" dirty="0" err="1" smtClean="0">
                <a:solidFill>
                  <a:srgbClr val="1F1F1F"/>
                </a:solidFill>
                <a:latin typeface="Trebuchet MS" panose="020B0603020202020204" pitchFamily="34" charset="0"/>
              </a:rPr>
              <a:t>munc</a:t>
            </a:r>
            <a:r>
              <a:rPr lang="ro-RO" altLang="en-US" dirty="0" smtClean="0">
                <a:solidFill>
                  <a:srgbClr val="1F1F1F"/>
                </a:solidFill>
                <a:latin typeface="Trebuchet MS" panose="020B0603020202020204" pitchFamily="34" charset="0"/>
              </a:rPr>
              <a:t>ă</a:t>
            </a:r>
            <a:r>
              <a:rPr lang="en-US" altLang="en-US" dirty="0" smtClean="0">
                <a:solidFill>
                  <a:srgbClr val="1F1F1F"/>
                </a:solidFill>
                <a:latin typeface="Trebuchet MS" panose="020B0603020202020204" pitchFamily="34" charset="0"/>
              </a:rPr>
              <a:t>)</a:t>
            </a:r>
            <a:endParaRPr lang="en-US" altLang="en-US" dirty="0">
              <a:solidFill>
                <a:srgbClr val="1F1F1F"/>
              </a:solidFill>
              <a:latin typeface="Trebuchet MS" panose="020B0603020202020204" pitchFamily="34" charset="0"/>
            </a:endParaRPr>
          </a:p>
          <a:p>
            <a:endParaRPr lang="en-US" dirty="0"/>
          </a:p>
        </p:txBody>
      </p:sp>
    </p:spTree>
    <p:extLst>
      <p:ext uri="{BB962C8B-B14F-4D97-AF65-F5344CB8AC3E}">
        <p14:creationId xmlns:p14="http://schemas.microsoft.com/office/powerpoint/2010/main" val="3932589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134" y="460948"/>
            <a:ext cx="10018713" cy="838200"/>
          </a:xfrm>
        </p:spPr>
        <p:txBody>
          <a:bodyPr/>
          <a:lstStyle/>
          <a:p>
            <a:r>
              <a:rPr lang="en-US" dirty="0" smtClean="0"/>
              <a:t>De</a:t>
            </a:r>
            <a:r>
              <a:rPr lang="ro-RO" dirty="0" smtClean="0"/>
              <a:t> </a:t>
            </a:r>
            <a:r>
              <a:rPr lang="en-US" dirty="0" err="1" smtClean="0"/>
              <a:t>ce</a:t>
            </a:r>
            <a:r>
              <a:rPr lang="en-US" dirty="0" smtClean="0"/>
              <a:t> ISCED -</a:t>
            </a:r>
            <a:r>
              <a:rPr lang="ro-RO" dirty="0" smtClean="0"/>
              <a:t> </a:t>
            </a:r>
            <a:r>
              <a:rPr lang="en-US" dirty="0" smtClean="0"/>
              <a:t>6 / ESCO-QUALIFICATIONS </a:t>
            </a:r>
            <a:endParaRPr lang="en-US" dirty="0"/>
          </a:p>
        </p:txBody>
      </p:sp>
      <p:sp>
        <p:nvSpPr>
          <p:cNvPr id="3" name="Content Placeholder 2"/>
          <p:cNvSpPr>
            <a:spLocks noGrp="1"/>
          </p:cNvSpPr>
          <p:nvPr>
            <p:ph idx="1"/>
          </p:nvPr>
        </p:nvSpPr>
        <p:spPr>
          <a:xfrm>
            <a:off x="2173287" y="1593669"/>
            <a:ext cx="10018713" cy="5264331"/>
          </a:xfrm>
        </p:spPr>
        <p:txBody>
          <a:bodyPr>
            <a:normAutofit fontScale="77500" lnSpcReduction="20000"/>
          </a:bodyPr>
          <a:lstStyle/>
          <a:p>
            <a:pPr marL="0" indent="0">
              <a:buNone/>
            </a:pPr>
            <a:r>
              <a:rPr lang="ro-RO" dirty="0" smtClean="0"/>
              <a:t>  </a:t>
            </a:r>
            <a:r>
              <a:rPr lang="en-US" dirty="0" smtClean="0"/>
              <a:t>                                               </a:t>
            </a:r>
            <a:r>
              <a:rPr lang="en-US" b="1" dirty="0" smtClean="0"/>
              <a:t>Field </a:t>
            </a:r>
            <a:r>
              <a:rPr lang="en-US" b="1" dirty="0"/>
              <a:t>(ISCED </a:t>
            </a:r>
            <a:r>
              <a:rPr lang="en-US" b="1" dirty="0" smtClean="0"/>
              <a:t>-</a:t>
            </a:r>
            <a:r>
              <a:rPr lang="en-US" b="1" dirty="0" err="1" smtClean="0"/>
              <a:t>FoET</a:t>
            </a:r>
            <a:r>
              <a:rPr lang="en-US" b="1" dirty="0" smtClean="0"/>
              <a:t> </a:t>
            </a:r>
            <a:r>
              <a:rPr lang="en-US" b="1" dirty="0"/>
              <a:t>2013)</a:t>
            </a:r>
          </a:p>
          <a:p>
            <a:r>
              <a:rPr lang="en-US" dirty="0"/>
              <a:t>Generic </a:t>
            </a:r>
            <a:r>
              <a:rPr lang="en-US" dirty="0" err="1"/>
              <a:t>programmes</a:t>
            </a:r>
            <a:r>
              <a:rPr lang="en-US" dirty="0"/>
              <a:t> and qualifications (19)</a:t>
            </a:r>
          </a:p>
          <a:p>
            <a:r>
              <a:rPr lang="en-US" dirty="0"/>
              <a:t>Education (1079)</a:t>
            </a:r>
          </a:p>
          <a:p>
            <a:r>
              <a:rPr lang="en-US" dirty="0"/>
              <a:t>Arts and humanities (1550)</a:t>
            </a:r>
          </a:p>
          <a:p>
            <a:r>
              <a:rPr lang="en-US" dirty="0"/>
              <a:t>Social sciences, journalism and information (664)</a:t>
            </a:r>
          </a:p>
          <a:p>
            <a:r>
              <a:rPr lang="en-US" dirty="0"/>
              <a:t>Business, administration and </a:t>
            </a:r>
            <a:r>
              <a:rPr lang="en-US" dirty="0" smtClean="0"/>
              <a:t>law</a:t>
            </a:r>
            <a:r>
              <a:rPr lang="ro-RO" dirty="0" smtClean="0"/>
              <a:t> </a:t>
            </a:r>
            <a:r>
              <a:rPr lang="en-US" dirty="0" smtClean="0"/>
              <a:t>(</a:t>
            </a:r>
            <a:r>
              <a:rPr lang="en-US" dirty="0"/>
              <a:t>1303)</a:t>
            </a:r>
          </a:p>
          <a:p>
            <a:r>
              <a:rPr lang="en-US" dirty="0"/>
              <a:t>Natural sciences, mathematics and statistics (296)</a:t>
            </a:r>
          </a:p>
          <a:p>
            <a:r>
              <a:rPr lang="en-US" dirty="0"/>
              <a:t>Information and communication technologies </a:t>
            </a:r>
            <a:r>
              <a:rPr lang="en-US" dirty="0" smtClean="0"/>
              <a:t>(</a:t>
            </a:r>
            <a:r>
              <a:rPr lang="ro-RO" dirty="0" smtClean="0"/>
              <a:t>ICTS</a:t>
            </a:r>
            <a:r>
              <a:rPr lang="en-US" dirty="0" smtClean="0"/>
              <a:t>)</a:t>
            </a:r>
            <a:r>
              <a:rPr lang="en-US" dirty="0"/>
              <a:t> (266)</a:t>
            </a:r>
          </a:p>
          <a:p>
            <a:r>
              <a:rPr lang="en-US" dirty="0"/>
              <a:t>Engineering, manufacturing and construction (1849)</a:t>
            </a:r>
          </a:p>
          <a:p>
            <a:r>
              <a:rPr lang="en-US" dirty="0"/>
              <a:t>Agriculture, forestry, fisheries and veterinary (421)</a:t>
            </a:r>
          </a:p>
          <a:p>
            <a:r>
              <a:rPr lang="en-US" dirty="0"/>
              <a:t>Health and welfare (594)</a:t>
            </a:r>
          </a:p>
          <a:p>
            <a:r>
              <a:rPr lang="en-US" dirty="0"/>
              <a:t>Services (862</a:t>
            </a:r>
            <a:r>
              <a:rPr lang="en-US" dirty="0" smtClean="0"/>
              <a:t>)  (</a:t>
            </a:r>
            <a:r>
              <a:rPr lang="en-US" dirty="0" err="1" smtClean="0"/>
              <a:t>Sursa</a:t>
            </a:r>
            <a:r>
              <a:rPr lang="en-US" dirty="0" smtClean="0"/>
              <a:t> –ESCO)</a:t>
            </a:r>
          </a:p>
          <a:p>
            <a:pPr marL="0" indent="0">
              <a:buNone/>
            </a:pPr>
            <a:r>
              <a:rPr lang="en-US" dirty="0" err="1"/>
              <a:t>Cifrele</a:t>
            </a:r>
            <a:r>
              <a:rPr lang="en-US" dirty="0"/>
              <a:t> </a:t>
            </a:r>
            <a:r>
              <a:rPr lang="en-US" dirty="0" err="1" smtClean="0"/>
              <a:t>reprezint</a:t>
            </a:r>
            <a:r>
              <a:rPr lang="ro-RO" dirty="0" smtClean="0"/>
              <a:t>ă</a:t>
            </a:r>
            <a:r>
              <a:rPr lang="en-US" dirty="0" smtClean="0"/>
              <a:t> </a:t>
            </a:r>
            <a:r>
              <a:rPr lang="en-US" dirty="0" err="1"/>
              <a:t>programe</a:t>
            </a:r>
            <a:r>
              <a:rPr lang="en-US" dirty="0"/>
              <a:t> de </a:t>
            </a:r>
            <a:r>
              <a:rPr lang="en-US" dirty="0" err="1"/>
              <a:t>calificare</a:t>
            </a:r>
            <a:r>
              <a:rPr lang="en-US" dirty="0"/>
              <a:t> </a:t>
            </a:r>
            <a:r>
              <a:rPr lang="en-US" dirty="0" err="1"/>
              <a:t>introduse</a:t>
            </a:r>
            <a:r>
              <a:rPr lang="en-US" dirty="0"/>
              <a:t> de </a:t>
            </a:r>
            <a:r>
              <a:rPr lang="ro-RO" dirty="0" err="1" smtClean="0"/>
              <a:t>ță</a:t>
            </a:r>
            <a:r>
              <a:rPr lang="en-US" dirty="0" err="1" smtClean="0"/>
              <a:t>ri</a:t>
            </a:r>
            <a:r>
              <a:rPr lang="en-US" dirty="0" smtClean="0"/>
              <a:t> </a:t>
            </a:r>
            <a:r>
              <a:rPr lang="en-US" dirty="0"/>
              <a:t>din RNCIS –</a:t>
            </a:r>
            <a:r>
              <a:rPr lang="en-US" dirty="0" err="1"/>
              <a:t>ul</a:t>
            </a:r>
            <a:r>
              <a:rPr lang="en-US" dirty="0"/>
              <a:t> </a:t>
            </a:r>
            <a:r>
              <a:rPr lang="en-US" dirty="0" err="1"/>
              <a:t>propiu</a:t>
            </a:r>
            <a:r>
              <a:rPr lang="en-US" dirty="0"/>
              <a:t> </a:t>
            </a:r>
            <a:r>
              <a:rPr lang="ro-RO" dirty="0" smtClean="0"/>
              <a:t>î</a:t>
            </a:r>
            <a:r>
              <a:rPr lang="en-US" dirty="0" smtClean="0"/>
              <a:t>n </a:t>
            </a:r>
            <a:r>
              <a:rPr lang="en-US" dirty="0" err="1"/>
              <a:t>vederea</a:t>
            </a:r>
            <a:r>
              <a:rPr lang="en-US" dirty="0"/>
              <a:t> </a:t>
            </a:r>
            <a:r>
              <a:rPr lang="en-US" dirty="0" err="1" smtClean="0"/>
              <a:t>recunoa</a:t>
            </a:r>
            <a:r>
              <a:rPr lang="ro-RO" dirty="0" smtClean="0"/>
              <a:t>ș</a:t>
            </a:r>
            <a:r>
              <a:rPr lang="en-US" dirty="0" err="1" smtClean="0"/>
              <a:t>ter</a:t>
            </a:r>
            <a:r>
              <a:rPr lang="ro-RO" dirty="0"/>
              <a:t>i</a:t>
            </a:r>
            <a:r>
              <a:rPr lang="en-US" dirty="0" err="1" smtClean="0"/>
              <a:t>i</a:t>
            </a:r>
            <a:r>
              <a:rPr lang="en-US" dirty="0" smtClean="0"/>
              <a:t> –</a:t>
            </a:r>
            <a:r>
              <a:rPr lang="ro-RO" dirty="0" smtClean="0"/>
              <a:t> </a:t>
            </a:r>
            <a:r>
              <a:rPr lang="en-US" dirty="0" err="1" smtClean="0"/>
              <a:t>termen</a:t>
            </a:r>
            <a:r>
              <a:rPr lang="ro-RO" dirty="0" err="1" smtClean="0"/>
              <a:t>ul</a:t>
            </a:r>
            <a:r>
              <a:rPr lang="en-US" dirty="0" smtClean="0"/>
              <a:t> </a:t>
            </a:r>
            <a:r>
              <a:rPr lang="en-US" dirty="0" err="1"/>
              <a:t>asumat</a:t>
            </a:r>
            <a:r>
              <a:rPr lang="en-US" dirty="0"/>
              <a:t> </a:t>
            </a:r>
            <a:r>
              <a:rPr lang="en-US" dirty="0" err="1"/>
              <a:t>este</a:t>
            </a:r>
            <a:r>
              <a:rPr lang="en-US" dirty="0"/>
              <a:t> 2020 </a:t>
            </a:r>
            <a:r>
              <a:rPr lang="ro-RO" dirty="0" smtClean="0"/>
              <a:t>- </a:t>
            </a:r>
            <a:r>
              <a:rPr lang="en-US" dirty="0" smtClean="0"/>
              <a:t>ca </a:t>
            </a:r>
            <a:r>
              <a:rPr lang="ro-RO" dirty="0" err="1" smtClean="0"/>
              <a:t>ță</a:t>
            </a:r>
            <a:r>
              <a:rPr lang="en-US" dirty="0" smtClean="0"/>
              <a:t>rile </a:t>
            </a:r>
            <a:r>
              <a:rPr lang="en-US" dirty="0" err="1"/>
              <a:t>membre</a:t>
            </a:r>
            <a:r>
              <a:rPr lang="en-US" dirty="0"/>
              <a:t> </a:t>
            </a:r>
            <a:r>
              <a:rPr lang="en-US" dirty="0" smtClean="0"/>
              <a:t>s</a:t>
            </a:r>
            <a:r>
              <a:rPr lang="ro-RO" dirty="0" smtClean="0"/>
              <a:t>ă</a:t>
            </a:r>
            <a:r>
              <a:rPr lang="en-US" dirty="0" smtClean="0"/>
              <a:t> </a:t>
            </a:r>
            <a:r>
              <a:rPr lang="ro-RO" dirty="0" err="1" smtClean="0"/>
              <a:t>îș</a:t>
            </a:r>
            <a:r>
              <a:rPr lang="en-US" dirty="0" err="1" smtClean="0"/>
              <a:t>i</a:t>
            </a:r>
            <a:r>
              <a:rPr lang="en-US" dirty="0" smtClean="0"/>
              <a:t> </a:t>
            </a:r>
            <a:r>
              <a:rPr lang="en-US" dirty="0" err="1" smtClean="0"/>
              <a:t>introduc</a:t>
            </a:r>
            <a:r>
              <a:rPr lang="ro-RO" dirty="0" smtClean="0"/>
              <a:t>ă</a:t>
            </a:r>
            <a:r>
              <a:rPr lang="en-US" dirty="0" smtClean="0"/>
              <a:t> </a:t>
            </a:r>
            <a:r>
              <a:rPr lang="en-US" dirty="0" err="1" smtClean="0"/>
              <a:t>calific</a:t>
            </a:r>
            <a:r>
              <a:rPr lang="ro-RO" dirty="0" smtClean="0"/>
              <a:t>ă</a:t>
            </a:r>
            <a:r>
              <a:rPr lang="en-US" dirty="0" smtClean="0"/>
              <a:t>rile </a:t>
            </a:r>
            <a:r>
              <a:rPr lang="ro-RO" dirty="0" smtClean="0"/>
              <a:t>î</a:t>
            </a:r>
            <a:r>
              <a:rPr lang="en-US" dirty="0" smtClean="0"/>
              <a:t>n </a:t>
            </a:r>
            <a:r>
              <a:rPr lang="en-US" dirty="0"/>
              <a:t>ESCO</a:t>
            </a:r>
          </a:p>
          <a:p>
            <a:endParaRPr lang="en-US" dirty="0"/>
          </a:p>
        </p:txBody>
      </p:sp>
    </p:spTree>
    <p:extLst>
      <p:ext uri="{BB962C8B-B14F-4D97-AF65-F5344CB8AC3E}">
        <p14:creationId xmlns:p14="http://schemas.microsoft.com/office/powerpoint/2010/main" val="716612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33994"/>
          </a:xfrm>
        </p:spPr>
        <p:txBody>
          <a:bodyPr/>
          <a:lstStyle/>
          <a:p>
            <a:r>
              <a:rPr lang="en-US" dirty="0" smtClean="0"/>
              <a:t>De </a:t>
            </a:r>
            <a:r>
              <a:rPr lang="en-US" dirty="0" err="1" smtClean="0"/>
              <a:t>ce</a:t>
            </a:r>
            <a:r>
              <a:rPr lang="en-US" dirty="0" smtClean="0"/>
              <a:t> ISCED -7</a:t>
            </a:r>
            <a:endParaRPr lang="en-US" dirty="0"/>
          </a:p>
        </p:txBody>
      </p:sp>
      <p:sp>
        <p:nvSpPr>
          <p:cNvPr id="3" name="Content Placeholder 2"/>
          <p:cNvSpPr>
            <a:spLocks noGrp="1"/>
          </p:cNvSpPr>
          <p:nvPr>
            <p:ph idx="1"/>
          </p:nvPr>
        </p:nvSpPr>
        <p:spPr>
          <a:xfrm>
            <a:off x="1484310" y="1785257"/>
            <a:ext cx="10018713" cy="4737463"/>
          </a:xfrm>
        </p:spPr>
        <p:txBody>
          <a:bodyPr/>
          <a:lstStyle/>
          <a:p>
            <a:r>
              <a:rPr lang="ro-RO" dirty="0" smtClean="0"/>
              <a:t>În </a:t>
            </a:r>
            <a:r>
              <a:rPr lang="en-US" dirty="0" smtClean="0"/>
              <a:t>RNCIS –</a:t>
            </a:r>
            <a:r>
              <a:rPr lang="ro-RO" dirty="0" smtClean="0"/>
              <a:t> </a:t>
            </a:r>
            <a:r>
              <a:rPr lang="en-US" dirty="0" smtClean="0"/>
              <a:t>ESTE OBLIGATO</a:t>
            </a:r>
            <a:r>
              <a:rPr lang="ro-RO" dirty="0"/>
              <a:t>R</a:t>
            </a:r>
            <a:r>
              <a:rPr lang="en-US" dirty="0" smtClean="0"/>
              <a:t>IU </a:t>
            </a:r>
          </a:p>
          <a:p>
            <a:r>
              <a:rPr lang="ro-RO" dirty="0" smtClean="0"/>
              <a:t>În </a:t>
            </a:r>
            <a:r>
              <a:rPr lang="en-US" dirty="0" smtClean="0"/>
              <a:t>SUPLIMENTUL LA DIPLOM</a:t>
            </a:r>
            <a:r>
              <a:rPr lang="ro-RO" dirty="0" smtClean="0"/>
              <a:t>Ă</a:t>
            </a:r>
            <a:r>
              <a:rPr lang="en-US" dirty="0" smtClean="0"/>
              <a:t>  EUROPASS</a:t>
            </a:r>
            <a:r>
              <a:rPr lang="ro-RO" dirty="0" smtClean="0"/>
              <a:t> </a:t>
            </a:r>
            <a:r>
              <a:rPr lang="en-US" dirty="0" smtClean="0"/>
              <a:t>–</a:t>
            </a:r>
            <a:r>
              <a:rPr lang="ro-RO" dirty="0" smtClean="0"/>
              <a:t> </a:t>
            </a:r>
            <a:r>
              <a:rPr lang="en-US" dirty="0" smtClean="0"/>
              <a:t>ESTE OBLIGATORIU </a:t>
            </a:r>
          </a:p>
          <a:p>
            <a:r>
              <a:rPr lang="ro-RO" dirty="0" smtClean="0"/>
              <a:t>În DOCUMENTUL DE MOBILITATE </a:t>
            </a:r>
            <a:r>
              <a:rPr lang="en-US" dirty="0" smtClean="0"/>
              <a:t>–</a:t>
            </a:r>
            <a:r>
              <a:rPr lang="ro-RO" dirty="0" smtClean="0"/>
              <a:t> </a:t>
            </a:r>
            <a:r>
              <a:rPr lang="en-US" dirty="0" smtClean="0"/>
              <a:t>ESTE OBLIGATO</a:t>
            </a:r>
            <a:r>
              <a:rPr lang="ro-RO" dirty="0" smtClean="0"/>
              <a:t>R</a:t>
            </a:r>
            <a:r>
              <a:rPr lang="en-US" dirty="0" smtClean="0"/>
              <a:t>I</a:t>
            </a:r>
            <a:r>
              <a:rPr lang="ro-RO" dirty="0" smtClean="0"/>
              <a:t>U</a:t>
            </a:r>
            <a:r>
              <a:rPr lang="en-US" dirty="0" smtClean="0"/>
              <a:t> </a:t>
            </a:r>
            <a:endParaRPr lang="en-US" dirty="0"/>
          </a:p>
        </p:txBody>
      </p:sp>
    </p:spTree>
    <p:extLst>
      <p:ext uri="{BB962C8B-B14F-4D97-AF65-F5344CB8AC3E}">
        <p14:creationId xmlns:p14="http://schemas.microsoft.com/office/powerpoint/2010/main" val="1709337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58914"/>
          </a:xfrm>
        </p:spPr>
        <p:txBody>
          <a:bodyPr>
            <a:normAutofit/>
          </a:bodyPr>
          <a:lstStyle/>
          <a:p>
            <a:pPr marL="285750" lvl="0" indent="-285750">
              <a:spcBef>
                <a:spcPct val="20000"/>
              </a:spcBef>
              <a:spcAft>
                <a:spcPts val="600"/>
              </a:spcAft>
            </a:pPr>
            <a:r>
              <a:rPr lang="en-US" sz="1500" b="1" dirty="0">
                <a:ln>
                  <a:noFill/>
                </a:ln>
                <a:solidFill>
                  <a:prstClr val="black"/>
                </a:solidFill>
                <a:ea typeface="+mn-ea"/>
                <a:cs typeface="+mn-cs"/>
              </a:rPr>
              <a:t>MONITORUL </a:t>
            </a:r>
            <a:r>
              <a:rPr lang="en-US" sz="1500" b="1" dirty="0" smtClean="0">
                <a:ln>
                  <a:noFill/>
                </a:ln>
                <a:solidFill>
                  <a:prstClr val="black"/>
                </a:solidFill>
                <a:ea typeface="+mn-ea"/>
                <a:cs typeface="+mn-cs"/>
              </a:rPr>
              <a:t>EDUCATIEI </a:t>
            </a:r>
            <a:r>
              <a:rPr lang="en-US" sz="1500" b="1" dirty="0">
                <a:ln>
                  <a:noFill/>
                </a:ln>
                <a:solidFill>
                  <a:prstClr val="black"/>
                </a:solidFill>
                <a:ea typeface="+mn-ea"/>
                <a:cs typeface="+mn-cs"/>
              </a:rPr>
              <a:t>SI FORMARII 2018-ROMANIA                              COMISIA EUROPEANA </a:t>
            </a:r>
            <a:br>
              <a:rPr lang="en-US" sz="1500" b="1" dirty="0">
                <a:ln>
                  <a:noFill/>
                </a:ln>
                <a:solidFill>
                  <a:prstClr val="black"/>
                </a:solidFill>
                <a:ea typeface="+mn-ea"/>
                <a:cs typeface="+mn-cs"/>
              </a:rPr>
            </a:br>
            <a:r>
              <a:rPr lang="en-US" sz="1500" b="1" dirty="0" smtClean="0">
                <a:ln>
                  <a:noFill/>
                </a:ln>
                <a:solidFill>
                  <a:prstClr val="black"/>
                </a:solidFill>
                <a:ea typeface="+mn-ea"/>
                <a:cs typeface="+mn-cs"/>
              </a:rPr>
              <a:t>SITUATIA  GENERALA </a:t>
            </a:r>
            <a:endParaRPr lang="en-US" dirty="0"/>
          </a:p>
        </p:txBody>
      </p:sp>
      <p:pic>
        <p:nvPicPr>
          <p:cNvPr id="4" name="Content Placeholder 3"/>
          <p:cNvPicPr>
            <a:picLocks noGrp="1" noChangeAspect="1"/>
          </p:cNvPicPr>
          <p:nvPr>
            <p:ph idx="1"/>
          </p:nvPr>
        </p:nvPicPr>
        <p:blipFill>
          <a:blip r:embed="rId2"/>
          <a:stretch>
            <a:fillRect/>
          </a:stretch>
        </p:blipFill>
        <p:spPr>
          <a:xfrm>
            <a:off x="1484313" y="1801867"/>
            <a:ext cx="10018712" cy="3821004"/>
          </a:xfrm>
          <a:prstGeom prst="rect">
            <a:avLst/>
          </a:prstGeom>
        </p:spPr>
      </p:pic>
    </p:spTree>
    <p:extLst>
      <p:ext uri="{BB962C8B-B14F-4D97-AF65-F5344CB8AC3E}">
        <p14:creationId xmlns:p14="http://schemas.microsoft.com/office/powerpoint/2010/main" val="853953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533400"/>
          </a:xfrm>
        </p:spPr>
        <p:txBody>
          <a:bodyPr>
            <a:normAutofit fontScale="90000"/>
          </a:bodyPr>
          <a:lstStyle/>
          <a:p>
            <a:r>
              <a:rPr lang="en-US" dirty="0" smtClean="0"/>
              <a:t>De </a:t>
            </a:r>
            <a:r>
              <a:rPr lang="en-US" dirty="0" err="1" smtClean="0"/>
              <a:t>ce</a:t>
            </a:r>
            <a:r>
              <a:rPr lang="en-US" dirty="0" smtClean="0"/>
              <a:t> ISCED-7 </a:t>
            </a:r>
            <a:endParaRPr lang="en-US" dirty="0"/>
          </a:p>
        </p:txBody>
      </p:sp>
      <p:sp>
        <p:nvSpPr>
          <p:cNvPr id="3" name="Content Placeholder 2"/>
          <p:cNvSpPr>
            <a:spLocks noGrp="1"/>
          </p:cNvSpPr>
          <p:nvPr>
            <p:ph idx="1"/>
          </p:nvPr>
        </p:nvSpPr>
        <p:spPr>
          <a:xfrm>
            <a:off x="1484310" y="1463040"/>
            <a:ext cx="10018713" cy="4902925"/>
          </a:xfrm>
        </p:spPr>
        <p:txBody>
          <a:bodyPr/>
          <a:lstStyle/>
          <a:p>
            <a:r>
              <a:rPr lang="en-US" dirty="0" smtClean="0"/>
              <a:t>F</a:t>
            </a:r>
            <a:r>
              <a:rPr lang="ro-RO" dirty="0" smtClean="0"/>
              <a:t>ă</a:t>
            </a:r>
            <a:r>
              <a:rPr lang="en-US" dirty="0" smtClean="0"/>
              <a:t>r</a:t>
            </a:r>
            <a:r>
              <a:rPr lang="ro-RO" dirty="0"/>
              <a:t>ă</a:t>
            </a:r>
            <a:r>
              <a:rPr lang="en-US" dirty="0" smtClean="0"/>
              <a:t> ISCED </a:t>
            </a:r>
            <a:r>
              <a:rPr lang="en-US" dirty="0" err="1" smtClean="0"/>
              <a:t>adoptat</a:t>
            </a:r>
            <a:r>
              <a:rPr lang="en-US" dirty="0" smtClean="0"/>
              <a:t> </a:t>
            </a:r>
            <a:r>
              <a:rPr lang="en-US" dirty="0" err="1" smtClean="0"/>
              <a:t>suntem</a:t>
            </a:r>
            <a:r>
              <a:rPr lang="en-US" dirty="0" smtClean="0"/>
              <a:t> cu </a:t>
            </a:r>
            <a:r>
              <a:rPr lang="en-US" dirty="0" err="1" smtClean="0"/>
              <a:t>diplomele</a:t>
            </a:r>
            <a:r>
              <a:rPr lang="en-US" dirty="0" smtClean="0"/>
              <a:t> cum </a:t>
            </a:r>
            <a:r>
              <a:rPr lang="en-US" dirty="0" err="1" smtClean="0"/>
              <a:t>suntem</a:t>
            </a:r>
            <a:r>
              <a:rPr lang="en-US" dirty="0" smtClean="0"/>
              <a:t> cu pa</a:t>
            </a:r>
            <a:r>
              <a:rPr lang="ro-RO" dirty="0" smtClean="0"/>
              <a:t>ș</a:t>
            </a:r>
            <a:r>
              <a:rPr lang="en-US" dirty="0" err="1" smtClean="0"/>
              <a:t>apoartele</a:t>
            </a:r>
            <a:r>
              <a:rPr lang="en-US" dirty="0" smtClean="0"/>
              <a:t> p</a:t>
            </a:r>
            <a:r>
              <a:rPr lang="ro-RO" dirty="0" smtClean="0"/>
              <a:t>â</a:t>
            </a:r>
            <a:r>
              <a:rPr lang="en-US" dirty="0" smtClean="0"/>
              <a:t>n</a:t>
            </a:r>
            <a:r>
              <a:rPr lang="ro-RO" dirty="0" smtClean="0"/>
              <a:t>ă</a:t>
            </a:r>
            <a:r>
              <a:rPr lang="en-US" dirty="0" smtClean="0"/>
              <a:t> </a:t>
            </a:r>
            <a:r>
              <a:rPr lang="en-US" dirty="0" err="1" smtClean="0"/>
              <a:t>intram</a:t>
            </a:r>
            <a:r>
              <a:rPr lang="en-US" dirty="0" smtClean="0"/>
              <a:t> </a:t>
            </a:r>
            <a:r>
              <a:rPr lang="ro-RO" dirty="0"/>
              <a:t>î</a:t>
            </a:r>
            <a:r>
              <a:rPr lang="en-US" dirty="0" smtClean="0"/>
              <a:t>n Schengen,</a:t>
            </a:r>
            <a:r>
              <a:rPr lang="ro-RO" dirty="0" smtClean="0"/>
              <a:t> </a:t>
            </a:r>
            <a:r>
              <a:rPr lang="en-US" dirty="0" err="1" smtClean="0"/>
              <a:t>circul</a:t>
            </a:r>
            <a:r>
              <a:rPr lang="ro-RO" dirty="0" smtClean="0"/>
              <a:t>ă</a:t>
            </a:r>
            <a:r>
              <a:rPr lang="en-US" dirty="0" smtClean="0"/>
              <a:t>m </a:t>
            </a:r>
            <a:r>
              <a:rPr lang="en-US" dirty="0" err="1" smtClean="0"/>
              <a:t>dar</a:t>
            </a:r>
            <a:r>
              <a:rPr lang="en-US" dirty="0" smtClean="0"/>
              <a:t> </a:t>
            </a:r>
            <a:r>
              <a:rPr lang="ro-RO" dirty="0" smtClean="0"/>
              <a:t>î</a:t>
            </a:r>
            <a:r>
              <a:rPr lang="en-US" dirty="0" smtClean="0"/>
              <a:t>n </a:t>
            </a:r>
            <a:r>
              <a:rPr lang="en-US" dirty="0" err="1" smtClean="0"/>
              <a:t>alte</a:t>
            </a:r>
            <a:r>
              <a:rPr lang="en-US" dirty="0" smtClean="0"/>
              <a:t> </a:t>
            </a:r>
            <a:r>
              <a:rPr lang="en-US" dirty="0" err="1" smtClean="0"/>
              <a:t>condi</a:t>
            </a:r>
            <a:r>
              <a:rPr lang="ro-RO" dirty="0" smtClean="0"/>
              <a:t>ț</a:t>
            </a:r>
            <a:r>
              <a:rPr lang="en-US" dirty="0" smtClean="0"/>
              <a:t>ii.</a:t>
            </a:r>
          </a:p>
          <a:p>
            <a:r>
              <a:rPr lang="en-US" dirty="0"/>
              <a:t>F</a:t>
            </a:r>
            <a:r>
              <a:rPr lang="ro-RO" dirty="0"/>
              <a:t>ă</a:t>
            </a:r>
            <a:r>
              <a:rPr lang="en-US" dirty="0"/>
              <a:t>r</a:t>
            </a:r>
            <a:r>
              <a:rPr lang="ro-RO" dirty="0"/>
              <a:t>ă</a:t>
            </a:r>
            <a:r>
              <a:rPr lang="en-US" dirty="0" smtClean="0"/>
              <a:t> ISCED </a:t>
            </a:r>
            <a:r>
              <a:rPr lang="ro-RO" dirty="0" smtClean="0"/>
              <a:t>î</a:t>
            </a:r>
            <a:r>
              <a:rPr lang="en-US" dirty="0" smtClean="0"/>
              <a:t>n </a:t>
            </a:r>
            <a:r>
              <a:rPr lang="en-US" dirty="0" err="1" smtClean="0"/>
              <a:t>statisticile</a:t>
            </a:r>
            <a:r>
              <a:rPr lang="en-US" dirty="0" smtClean="0"/>
              <a:t> </a:t>
            </a:r>
            <a:r>
              <a:rPr lang="en-US" dirty="0" err="1" smtClean="0"/>
              <a:t>europene</a:t>
            </a:r>
            <a:r>
              <a:rPr lang="en-US" dirty="0" smtClean="0"/>
              <a:t> </a:t>
            </a:r>
            <a:r>
              <a:rPr lang="en-US" dirty="0" err="1" smtClean="0"/>
              <a:t>vom</a:t>
            </a:r>
            <a:r>
              <a:rPr lang="en-US" dirty="0" smtClean="0"/>
              <a:t> fi tot la </a:t>
            </a:r>
            <a:r>
              <a:rPr lang="en-US" dirty="0" err="1" smtClean="0"/>
              <a:t>urm</a:t>
            </a:r>
            <a:r>
              <a:rPr lang="ro-RO" dirty="0" smtClean="0"/>
              <a:t>ă</a:t>
            </a:r>
            <a:r>
              <a:rPr lang="en-US" dirty="0" smtClean="0"/>
              <a:t>,</a:t>
            </a:r>
            <a:r>
              <a:rPr lang="ro-RO" dirty="0" smtClean="0"/>
              <a:t> </a:t>
            </a:r>
            <a:r>
              <a:rPr lang="en-US" dirty="0" err="1" smtClean="0"/>
              <a:t>adic</a:t>
            </a:r>
            <a:r>
              <a:rPr lang="ro-RO" dirty="0" smtClean="0"/>
              <a:t>ă</a:t>
            </a:r>
            <a:r>
              <a:rPr lang="en-US" dirty="0" smtClean="0"/>
              <a:t> </a:t>
            </a:r>
            <a:r>
              <a:rPr lang="en-US" dirty="0" err="1" smtClean="0"/>
              <a:t>promovare</a:t>
            </a:r>
            <a:r>
              <a:rPr lang="en-US" dirty="0" smtClean="0"/>
              <a:t> </a:t>
            </a:r>
            <a:r>
              <a:rPr lang="en-US" dirty="0" err="1" smtClean="0"/>
              <a:t>negativ</a:t>
            </a:r>
            <a:r>
              <a:rPr lang="ro-RO" dirty="0" smtClean="0"/>
              <a:t>ă</a:t>
            </a:r>
            <a:r>
              <a:rPr lang="en-US" dirty="0" smtClean="0"/>
              <a:t> a HE</a:t>
            </a:r>
            <a:r>
              <a:rPr lang="ro-RO" dirty="0" smtClean="0"/>
              <a:t>.</a:t>
            </a:r>
            <a:endParaRPr lang="en-US" dirty="0" smtClean="0"/>
          </a:p>
          <a:p>
            <a:r>
              <a:rPr lang="en-US" dirty="0" smtClean="0"/>
              <a:t>F</a:t>
            </a:r>
            <a:r>
              <a:rPr lang="ro-RO" dirty="0" smtClean="0"/>
              <a:t>ă</a:t>
            </a:r>
            <a:r>
              <a:rPr lang="en-US" dirty="0" smtClean="0"/>
              <a:t>r</a:t>
            </a:r>
            <a:r>
              <a:rPr lang="ro-RO" dirty="0" smtClean="0"/>
              <a:t>ă</a:t>
            </a:r>
            <a:r>
              <a:rPr lang="en-US" dirty="0" smtClean="0"/>
              <a:t> ISCED </a:t>
            </a:r>
            <a:r>
              <a:rPr lang="ro-RO" dirty="0" smtClean="0"/>
              <a:t>î</a:t>
            </a:r>
            <a:r>
              <a:rPr lang="en-US" dirty="0" smtClean="0"/>
              <a:t>n </a:t>
            </a:r>
            <a:r>
              <a:rPr lang="en-US" dirty="0" err="1" smtClean="0"/>
              <a:t>rankinguri</a:t>
            </a:r>
            <a:r>
              <a:rPr lang="en-US" dirty="0" smtClean="0"/>
              <a:t> nu </a:t>
            </a:r>
            <a:r>
              <a:rPr lang="en-US" dirty="0" err="1" smtClean="0"/>
              <a:t>vom</a:t>
            </a:r>
            <a:r>
              <a:rPr lang="en-US" dirty="0" smtClean="0"/>
              <a:t> fi </a:t>
            </a:r>
            <a:r>
              <a:rPr lang="en-US" dirty="0" err="1"/>
              <a:t>aprecia</a:t>
            </a:r>
            <a:r>
              <a:rPr lang="ro-RO" dirty="0"/>
              <a:t>ț</a:t>
            </a:r>
            <a:r>
              <a:rPr lang="en-US" dirty="0" err="1"/>
              <a:t>ila</a:t>
            </a:r>
            <a:r>
              <a:rPr lang="en-US" dirty="0"/>
              <a:t> </a:t>
            </a:r>
            <a:r>
              <a:rPr lang="en-US" dirty="0" err="1" smtClean="0"/>
              <a:t>justa</a:t>
            </a:r>
            <a:r>
              <a:rPr lang="en-US" dirty="0" smtClean="0"/>
              <a:t> </a:t>
            </a:r>
            <a:r>
              <a:rPr lang="en-US" dirty="0" err="1" smtClean="0"/>
              <a:t>valoare</a:t>
            </a:r>
            <a:r>
              <a:rPr lang="en-US" dirty="0" smtClean="0"/>
              <a:t>,</a:t>
            </a:r>
            <a:r>
              <a:rPr lang="ro-RO" dirty="0" smtClean="0"/>
              <a:t> </a:t>
            </a:r>
            <a:r>
              <a:rPr lang="en-US" dirty="0" err="1" smtClean="0"/>
              <a:t>scoruri</a:t>
            </a:r>
            <a:r>
              <a:rPr lang="en-US" dirty="0" smtClean="0"/>
              <a:t> </a:t>
            </a:r>
            <a:r>
              <a:rPr lang="en-US" dirty="0" err="1" smtClean="0"/>
              <a:t>mici</a:t>
            </a:r>
            <a:r>
              <a:rPr lang="en-US" dirty="0" smtClean="0"/>
              <a:t> </a:t>
            </a:r>
            <a:r>
              <a:rPr lang="en-US" dirty="0" err="1" smtClean="0"/>
              <a:t>prin</a:t>
            </a:r>
            <a:r>
              <a:rPr lang="en-US" dirty="0" smtClean="0"/>
              <a:t> </a:t>
            </a:r>
            <a:r>
              <a:rPr lang="en-US" dirty="0" err="1" smtClean="0"/>
              <a:t>urmare</a:t>
            </a:r>
            <a:r>
              <a:rPr lang="en-US" dirty="0" smtClean="0"/>
              <a:t> </a:t>
            </a:r>
            <a:r>
              <a:rPr lang="en-US" dirty="0" err="1" smtClean="0"/>
              <a:t>plec</a:t>
            </a:r>
            <a:r>
              <a:rPr lang="ro-RO" dirty="0" smtClean="0"/>
              <a:t>ă</a:t>
            </a:r>
            <a:r>
              <a:rPr lang="en-US" dirty="0" err="1" smtClean="0"/>
              <a:t>ri</a:t>
            </a:r>
            <a:r>
              <a:rPr lang="en-US" dirty="0" smtClean="0"/>
              <a:t> </a:t>
            </a:r>
            <a:r>
              <a:rPr lang="en-US" dirty="0" err="1" smtClean="0"/>
              <a:t>masive</a:t>
            </a:r>
            <a:r>
              <a:rPr lang="ro-RO" dirty="0"/>
              <a:t>.</a:t>
            </a:r>
            <a:endParaRPr lang="en-US" dirty="0" smtClean="0"/>
          </a:p>
          <a:p>
            <a:r>
              <a:rPr lang="en-US" dirty="0" smtClean="0"/>
              <a:t>F</a:t>
            </a:r>
            <a:r>
              <a:rPr lang="ro-RO" dirty="0" smtClean="0"/>
              <a:t>ă</a:t>
            </a:r>
            <a:r>
              <a:rPr lang="en-US" dirty="0" smtClean="0"/>
              <a:t>r</a:t>
            </a:r>
            <a:r>
              <a:rPr lang="ro-RO" dirty="0" smtClean="0"/>
              <a:t>ă</a:t>
            </a:r>
            <a:r>
              <a:rPr lang="en-US" dirty="0" smtClean="0"/>
              <a:t> ISCED </a:t>
            </a:r>
            <a:r>
              <a:rPr lang="en-US" dirty="0" err="1" smtClean="0"/>
              <a:t>sistemul</a:t>
            </a:r>
            <a:r>
              <a:rPr lang="en-US" dirty="0" smtClean="0"/>
              <a:t> </a:t>
            </a:r>
            <a:r>
              <a:rPr lang="en-US" dirty="0" err="1" smtClean="0"/>
              <a:t>va</a:t>
            </a:r>
            <a:r>
              <a:rPr lang="en-US" dirty="0" smtClean="0"/>
              <a:t> r</a:t>
            </a:r>
            <a:r>
              <a:rPr lang="ro-RO" dirty="0" smtClean="0"/>
              <a:t>ă</a:t>
            </a:r>
            <a:r>
              <a:rPr lang="en-US" dirty="0" smtClean="0"/>
              <a:t>m</a:t>
            </a:r>
            <a:r>
              <a:rPr lang="ro-RO" dirty="0" smtClean="0"/>
              <a:t>â</a:t>
            </a:r>
            <a:r>
              <a:rPr lang="en-US" dirty="0" smtClean="0"/>
              <a:t>ne </a:t>
            </a:r>
            <a:r>
              <a:rPr lang="en-US" dirty="0" err="1" smtClean="0"/>
              <a:t>altfel</a:t>
            </a:r>
            <a:r>
              <a:rPr lang="en-US" dirty="0" smtClean="0"/>
              <a:t> </a:t>
            </a:r>
            <a:r>
              <a:rPr lang="en-US" dirty="0" err="1" smtClean="0"/>
              <a:t>dec</a:t>
            </a:r>
            <a:r>
              <a:rPr lang="ro-RO" dirty="0" smtClean="0"/>
              <a:t>â</a:t>
            </a:r>
            <a:r>
              <a:rPr lang="en-US" dirty="0" smtClean="0"/>
              <a:t>t al </a:t>
            </a:r>
            <a:r>
              <a:rPr lang="en-US" dirty="0" err="1" smtClean="0"/>
              <a:t>celor</a:t>
            </a:r>
            <a:r>
              <a:rPr lang="en-US" dirty="0" smtClean="0"/>
              <a:t> la care ne </a:t>
            </a:r>
            <a:r>
              <a:rPr lang="en-US" dirty="0" err="1" smtClean="0"/>
              <a:t>uit</a:t>
            </a:r>
            <a:r>
              <a:rPr lang="ro-RO" dirty="0" smtClean="0"/>
              <a:t>ă</a:t>
            </a:r>
            <a:r>
              <a:rPr lang="en-US" dirty="0" smtClean="0"/>
              <a:t>m,</a:t>
            </a:r>
            <a:r>
              <a:rPr lang="ro-RO" dirty="0" smtClean="0"/>
              <a:t> </a:t>
            </a:r>
            <a:r>
              <a:rPr lang="en-US" dirty="0" err="1" smtClean="0"/>
              <a:t>recunoa</a:t>
            </a:r>
            <a:r>
              <a:rPr lang="ro-RO" dirty="0" smtClean="0"/>
              <a:t>ș</a:t>
            </a:r>
            <a:r>
              <a:rPr lang="en-US" dirty="0" err="1" smtClean="0"/>
              <a:t>terea</a:t>
            </a:r>
            <a:r>
              <a:rPr lang="en-US" dirty="0" smtClean="0"/>
              <a:t> </a:t>
            </a:r>
            <a:r>
              <a:rPr lang="en-US" dirty="0" err="1" smtClean="0"/>
              <a:t>calific</a:t>
            </a:r>
            <a:r>
              <a:rPr lang="ro-RO" dirty="0" smtClean="0"/>
              <a:t>ă</a:t>
            </a:r>
            <a:r>
              <a:rPr lang="en-US" dirty="0" err="1" smtClean="0"/>
              <a:t>rilor</a:t>
            </a:r>
            <a:r>
              <a:rPr lang="en-US" dirty="0" smtClean="0"/>
              <a:t> </a:t>
            </a:r>
            <a:r>
              <a:rPr lang="en-US" dirty="0" err="1" smtClean="0"/>
              <a:t>greoaie</a:t>
            </a:r>
            <a:r>
              <a:rPr lang="ro-RO" dirty="0" smtClean="0"/>
              <a:t>, </a:t>
            </a:r>
            <a:r>
              <a:rPr lang="en-US" dirty="0"/>
              <a:t>a nu se </a:t>
            </a:r>
            <a:r>
              <a:rPr lang="en-US" dirty="0" err="1"/>
              <a:t>confunda</a:t>
            </a:r>
            <a:r>
              <a:rPr lang="en-US" dirty="0"/>
              <a:t> cu </a:t>
            </a:r>
            <a:r>
              <a:rPr lang="en-US" dirty="0" smtClean="0"/>
              <a:t>diploma</a:t>
            </a:r>
            <a:r>
              <a:rPr lang="ro-RO" dirty="0" smtClean="0"/>
              <a:t>.</a:t>
            </a:r>
            <a:endParaRPr lang="en-US" dirty="0" smtClean="0"/>
          </a:p>
          <a:p>
            <a:r>
              <a:rPr lang="en-US" dirty="0" smtClean="0"/>
              <a:t>F</a:t>
            </a:r>
            <a:r>
              <a:rPr lang="ro-RO" dirty="0" smtClean="0"/>
              <a:t>ă</a:t>
            </a:r>
            <a:r>
              <a:rPr lang="en-US" dirty="0" smtClean="0"/>
              <a:t>r</a:t>
            </a:r>
            <a:r>
              <a:rPr lang="ro-RO" dirty="0" smtClean="0"/>
              <a:t>ă</a:t>
            </a:r>
            <a:r>
              <a:rPr lang="en-US" dirty="0" smtClean="0"/>
              <a:t> ISCED nu ne </a:t>
            </a:r>
            <a:r>
              <a:rPr lang="en-US" dirty="0" err="1" smtClean="0"/>
              <a:t>atingem</a:t>
            </a:r>
            <a:r>
              <a:rPr lang="en-US" dirty="0" smtClean="0"/>
              <a:t> </a:t>
            </a:r>
            <a:r>
              <a:rPr lang="en-US" dirty="0" err="1" smtClean="0"/>
              <a:t>scopurile</a:t>
            </a:r>
            <a:r>
              <a:rPr lang="en-US" dirty="0" smtClean="0"/>
              <a:t> </a:t>
            </a:r>
            <a:r>
              <a:rPr lang="en-US" dirty="0" err="1" smtClean="0"/>
              <a:t>strategice</a:t>
            </a:r>
            <a:r>
              <a:rPr lang="en-US" dirty="0" smtClean="0"/>
              <a:t> </a:t>
            </a:r>
            <a:r>
              <a:rPr lang="en-US" dirty="0" err="1" smtClean="0"/>
              <a:t>stabilite</a:t>
            </a:r>
            <a:r>
              <a:rPr lang="ro-RO" dirty="0" smtClean="0"/>
              <a:t>.</a:t>
            </a:r>
            <a:r>
              <a:rPr lang="en-US" dirty="0" smtClean="0"/>
              <a:t> </a:t>
            </a:r>
            <a:endParaRPr lang="en-US" dirty="0"/>
          </a:p>
        </p:txBody>
      </p:sp>
    </p:spTree>
    <p:extLst>
      <p:ext uri="{BB962C8B-B14F-4D97-AF65-F5344CB8AC3E}">
        <p14:creationId xmlns:p14="http://schemas.microsoft.com/office/powerpoint/2010/main" val="1903312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90154"/>
          </a:xfrm>
        </p:spPr>
        <p:txBody>
          <a:bodyPr>
            <a:normAutofit fontScale="90000"/>
          </a:bodyPr>
          <a:lstStyle/>
          <a:p>
            <a:r>
              <a:rPr lang="en-US" dirty="0" smtClean="0"/>
              <a:t>De </a:t>
            </a:r>
            <a:r>
              <a:rPr lang="en-US" dirty="0" err="1" smtClean="0"/>
              <a:t>ce</a:t>
            </a:r>
            <a:r>
              <a:rPr lang="en-US" dirty="0" smtClean="0"/>
              <a:t> ISCED</a:t>
            </a:r>
            <a:r>
              <a:rPr lang="ro-RO" dirty="0" smtClean="0"/>
              <a:t> </a:t>
            </a:r>
            <a:r>
              <a:rPr lang="en-US" dirty="0" smtClean="0"/>
              <a:t>– 8</a:t>
            </a:r>
            <a:r>
              <a:rPr lang="ro-RO" dirty="0" smtClean="0"/>
              <a:t> </a:t>
            </a:r>
            <a:r>
              <a:rPr lang="en-US" dirty="0" smtClean="0"/>
              <a:t>–</a:t>
            </a:r>
            <a:r>
              <a:rPr lang="ro-RO" dirty="0" smtClean="0"/>
              <a:t> </a:t>
            </a:r>
            <a:r>
              <a:rPr lang="en-US" dirty="0" smtClean="0"/>
              <a:t>ESCO </a:t>
            </a:r>
            <a:endParaRPr lang="en-US" dirty="0"/>
          </a:p>
        </p:txBody>
      </p:sp>
      <p:sp>
        <p:nvSpPr>
          <p:cNvPr id="3" name="Content Placeholder 2"/>
          <p:cNvSpPr>
            <a:spLocks noGrp="1"/>
          </p:cNvSpPr>
          <p:nvPr>
            <p:ph idx="1"/>
          </p:nvPr>
        </p:nvSpPr>
        <p:spPr>
          <a:xfrm>
            <a:off x="1739144" y="1645778"/>
            <a:ext cx="9908214" cy="4964884"/>
          </a:xfrm>
        </p:spPr>
        <p:txBody>
          <a:bodyPr>
            <a:normAutofit/>
          </a:bodyPr>
          <a:lstStyle/>
          <a:p>
            <a:r>
              <a:rPr lang="ro-RO" dirty="0" err="1" smtClean="0"/>
              <a:t>Ță</a:t>
            </a:r>
            <a:r>
              <a:rPr lang="en-US" dirty="0" err="1" smtClean="0"/>
              <a:t>ri</a:t>
            </a:r>
            <a:r>
              <a:rPr lang="en-US" dirty="0" smtClean="0"/>
              <a:t> care </a:t>
            </a:r>
            <a:r>
              <a:rPr lang="ro-RO" dirty="0" smtClean="0"/>
              <a:t>ș</a:t>
            </a:r>
            <a:r>
              <a:rPr lang="en-US" dirty="0" err="1" smtClean="0"/>
              <a:t>i</a:t>
            </a:r>
            <a:r>
              <a:rPr lang="ro-RO" dirty="0"/>
              <a:t>-</a:t>
            </a:r>
            <a:r>
              <a:rPr lang="en-US" dirty="0" smtClean="0"/>
              <a:t>au </a:t>
            </a:r>
            <a:r>
              <a:rPr lang="en-US" dirty="0" err="1" smtClean="0"/>
              <a:t>introdus</a:t>
            </a:r>
            <a:r>
              <a:rPr lang="en-US" dirty="0" smtClean="0"/>
              <a:t> </a:t>
            </a:r>
            <a:r>
              <a:rPr lang="en-US" dirty="0" err="1" smtClean="0"/>
              <a:t>calific</a:t>
            </a:r>
            <a:r>
              <a:rPr lang="ro-RO" dirty="0" smtClean="0"/>
              <a:t>ă</a:t>
            </a:r>
            <a:r>
              <a:rPr lang="en-US" dirty="0" smtClean="0"/>
              <a:t>rile </a:t>
            </a:r>
            <a:r>
              <a:rPr lang="ro-RO" dirty="0" smtClean="0"/>
              <a:t>î</a:t>
            </a:r>
            <a:r>
              <a:rPr lang="en-US" dirty="0" smtClean="0"/>
              <a:t>n ESCO -</a:t>
            </a:r>
            <a:r>
              <a:rPr lang="ro-RO" dirty="0" smtClean="0"/>
              <a:t> </a:t>
            </a:r>
            <a:r>
              <a:rPr lang="en-US" dirty="0" smtClean="0"/>
              <a:t>Awarding </a:t>
            </a:r>
            <a:r>
              <a:rPr lang="en-US" dirty="0"/>
              <a:t>body or competent authority</a:t>
            </a:r>
          </a:p>
          <a:p>
            <a:pPr lvl="1"/>
            <a:r>
              <a:rPr lang="en-US" dirty="0"/>
              <a:t>Belgium (52)</a:t>
            </a:r>
          </a:p>
          <a:p>
            <a:pPr lvl="1"/>
            <a:r>
              <a:rPr lang="en-US" dirty="0"/>
              <a:t>Estonia (472)</a:t>
            </a:r>
          </a:p>
          <a:p>
            <a:pPr lvl="1"/>
            <a:r>
              <a:rPr lang="en-US" dirty="0"/>
              <a:t>Greece (674)</a:t>
            </a:r>
          </a:p>
          <a:p>
            <a:pPr lvl="1"/>
            <a:r>
              <a:rPr lang="en-US" dirty="0"/>
              <a:t>Hungary (3516)</a:t>
            </a:r>
          </a:p>
          <a:p>
            <a:pPr lvl="1"/>
            <a:r>
              <a:rPr lang="en-US" dirty="0"/>
              <a:t>Latvia (1874)</a:t>
            </a:r>
          </a:p>
          <a:p>
            <a:pPr lvl="1"/>
            <a:r>
              <a:rPr lang="en-US" dirty="0"/>
              <a:t>Lithuania (146)</a:t>
            </a:r>
          </a:p>
          <a:p>
            <a:pPr lvl="1"/>
            <a:r>
              <a:rPr lang="en-US" dirty="0"/>
              <a:t>Portugal (461</a:t>
            </a:r>
            <a:r>
              <a:rPr lang="en-US" dirty="0" smtClean="0"/>
              <a:t>)</a:t>
            </a:r>
          </a:p>
          <a:p>
            <a:pPr marL="0" indent="0">
              <a:buNone/>
            </a:pPr>
            <a:r>
              <a:rPr lang="en-US" b="1" dirty="0" smtClean="0"/>
              <a:t>(dup</a:t>
            </a:r>
            <a:r>
              <a:rPr lang="ro-RO" b="1" dirty="0" smtClean="0"/>
              <a:t>ă</a:t>
            </a:r>
            <a:r>
              <a:rPr lang="en-US" b="1" dirty="0" smtClean="0"/>
              <a:t> 2021 </a:t>
            </a:r>
            <a:r>
              <a:rPr lang="en-US" b="1" dirty="0" err="1" smtClean="0"/>
              <a:t>dac</a:t>
            </a:r>
            <a:r>
              <a:rPr lang="ro-RO" b="1" dirty="0" smtClean="0"/>
              <a:t>ă</a:t>
            </a:r>
            <a:r>
              <a:rPr lang="en-US" b="1" dirty="0" smtClean="0"/>
              <a:t> </a:t>
            </a:r>
            <a:r>
              <a:rPr lang="en-US" b="1" dirty="0" err="1" smtClean="0"/>
              <a:t>vrei</a:t>
            </a:r>
            <a:r>
              <a:rPr lang="en-US" b="1" dirty="0" smtClean="0"/>
              <a:t> s</a:t>
            </a:r>
            <a:r>
              <a:rPr lang="ro-RO" b="1" dirty="0" smtClean="0"/>
              <a:t>ă</a:t>
            </a:r>
            <a:r>
              <a:rPr lang="en-US" b="1" dirty="0" smtClean="0"/>
              <a:t> </a:t>
            </a:r>
            <a:r>
              <a:rPr lang="en-US" b="1" dirty="0" err="1" smtClean="0"/>
              <a:t>exi</a:t>
            </a:r>
            <a:r>
              <a:rPr lang="ro-RO" b="1" dirty="0" smtClean="0"/>
              <a:t>ș</a:t>
            </a:r>
            <a:r>
              <a:rPr lang="en-US" b="1" dirty="0" err="1" smtClean="0"/>
              <a:t>ti</a:t>
            </a:r>
            <a:r>
              <a:rPr lang="en-US" b="1" dirty="0" smtClean="0"/>
              <a:t> </a:t>
            </a:r>
            <a:r>
              <a:rPr lang="en-US" b="1" dirty="0" err="1" smtClean="0"/>
              <a:t>trebuie</a:t>
            </a:r>
            <a:r>
              <a:rPr lang="en-US" b="1" dirty="0" smtClean="0"/>
              <a:t> s</a:t>
            </a:r>
            <a:r>
              <a:rPr lang="ro-RO" b="1" dirty="0" smtClean="0"/>
              <a:t>ă</a:t>
            </a:r>
            <a:r>
              <a:rPr lang="en-US" b="1" dirty="0" smtClean="0"/>
              <a:t> fi</a:t>
            </a:r>
            <a:r>
              <a:rPr lang="ro-RO" b="1" dirty="0" smtClean="0"/>
              <a:t>i</a:t>
            </a:r>
            <a:r>
              <a:rPr lang="en-US" b="1" dirty="0" smtClean="0"/>
              <a:t> </a:t>
            </a:r>
            <a:r>
              <a:rPr lang="ro-RO" b="1" dirty="0" smtClean="0"/>
              <a:t>î</a:t>
            </a:r>
            <a:r>
              <a:rPr lang="en-US" b="1" dirty="0" smtClean="0"/>
              <a:t>n ESCO)</a:t>
            </a:r>
            <a:endParaRPr lang="en-US" b="1" dirty="0"/>
          </a:p>
          <a:p>
            <a:endParaRPr lang="en-US" dirty="0"/>
          </a:p>
        </p:txBody>
      </p:sp>
    </p:spTree>
    <p:extLst>
      <p:ext uri="{BB962C8B-B14F-4D97-AF65-F5344CB8AC3E}">
        <p14:creationId xmlns:p14="http://schemas.microsoft.com/office/powerpoint/2010/main" val="3049537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167" y="470263"/>
            <a:ext cx="10702833" cy="566057"/>
          </a:xfrm>
        </p:spPr>
        <p:txBody>
          <a:bodyPr>
            <a:noAutofit/>
          </a:bodyPr>
          <a:lstStyle/>
          <a:p>
            <a:r>
              <a:rPr lang="en-US" sz="2800" dirty="0" smtClean="0"/>
              <a:t>ESCO</a:t>
            </a:r>
            <a:r>
              <a:rPr lang="ro-RO" sz="2800" dirty="0" smtClean="0"/>
              <a:t> </a:t>
            </a:r>
            <a:r>
              <a:rPr lang="en-US" sz="2800" dirty="0" smtClean="0"/>
              <a:t>-</a:t>
            </a:r>
            <a:r>
              <a:rPr lang="ro-RO" sz="2800" dirty="0" smtClean="0"/>
              <a:t> </a:t>
            </a:r>
            <a:r>
              <a:rPr lang="en-US" sz="2800" dirty="0" err="1" smtClean="0"/>
              <a:t>Modele</a:t>
            </a:r>
            <a:r>
              <a:rPr lang="en-US" sz="2800" dirty="0" smtClean="0"/>
              <a:t> de </a:t>
            </a:r>
            <a:r>
              <a:rPr lang="en-US" sz="2800" dirty="0" err="1" smtClean="0"/>
              <a:t>calific</a:t>
            </a:r>
            <a:r>
              <a:rPr lang="ro-RO" sz="2800" dirty="0" smtClean="0"/>
              <a:t>ă</a:t>
            </a:r>
            <a:r>
              <a:rPr lang="en-US" sz="2800" dirty="0" err="1" smtClean="0"/>
              <a:t>ri</a:t>
            </a:r>
            <a:r>
              <a:rPr lang="en-US" sz="2800" dirty="0" smtClean="0"/>
              <a:t> </a:t>
            </a:r>
            <a:r>
              <a:rPr lang="ro-RO" sz="2800" dirty="0" err="1" smtClean="0"/>
              <a:t>î</a:t>
            </a:r>
            <a:r>
              <a:rPr lang="en-US" sz="2800" dirty="0" err="1" smtClean="0"/>
              <a:t>nscrise</a:t>
            </a:r>
            <a:r>
              <a:rPr lang="en-US" sz="2800" dirty="0" smtClean="0"/>
              <a:t> </a:t>
            </a:r>
            <a:r>
              <a:rPr lang="en-US" sz="2800" dirty="0" err="1" smtClean="0"/>
              <a:t>pentru</a:t>
            </a:r>
            <a:r>
              <a:rPr lang="en-US" sz="2800" dirty="0" smtClean="0"/>
              <a:t> </a:t>
            </a:r>
            <a:r>
              <a:rPr lang="en-US" sz="2800" dirty="0" err="1" smtClean="0"/>
              <a:t>transparen</a:t>
            </a:r>
            <a:r>
              <a:rPr lang="ro-RO" sz="2800" dirty="0" err="1" smtClean="0"/>
              <a:t>ț</a:t>
            </a:r>
            <a:r>
              <a:rPr lang="ro-RO" sz="2800" dirty="0" err="1"/>
              <a:t>ă</a:t>
            </a:r>
            <a:r>
              <a:rPr lang="en-US" sz="2800" dirty="0" smtClean="0"/>
              <a:t> </a:t>
            </a:r>
            <a:r>
              <a:rPr lang="ro-RO" sz="2800" dirty="0" err="1"/>
              <a:t>ș</a:t>
            </a:r>
            <a:r>
              <a:rPr lang="en-US" sz="2800" dirty="0" err="1" smtClean="0"/>
              <a:t>i</a:t>
            </a:r>
            <a:r>
              <a:rPr lang="en-US" sz="2800" dirty="0" smtClean="0"/>
              <a:t> </a:t>
            </a:r>
            <a:r>
              <a:rPr lang="en-US" sz="2800" dirty="0" err="1" smtClean="0"/>
              <a:t>recunoa</a:t>
            </a:r>
            <a:r>
              <a:rPr lang="ro-RO" sz="2800" dirty="0" smtClean="0"/>
              <a:t>ș</a:t>
            </a:r>
            <a:r>
              <a:rPr lang="en-US" sz="2800" dirty="0" err="1" smtClean="0"/>
              <a:t>tere</a:t>
            </a:r>
            <a:r>
              <a:rPr lang="en-US" sz="2800" dirty="0" smtClean="0"/>
              <a:t>  </a:t>
            </a:r>
            <a:endParaRPr lang="en-US" sz="2800" dirty="0"/>
          </a:p>
        </p:txBody>
      </p:sp>
      <p:sp>
        <p:nvSpPr>
          <p:cNvPr id="3" name="Content Placeholder 2"/>
          <p:cNvSpPr>
            <a:spLocks noGrp="1"/>
          </p:cNvSpPr>
          <p:nvPr>
            <p:ph idx="1"/>
          </p:nvPr>
        </p:nvSpPr>
        <p:spPr>
          <a:xfrm>
            <a:off x="1526425" y="1209139"/>
            <a:ext cx="10018713" cy="5181599"/>
          </a:xfrm>
        </p:spPr>
        <p:txBody>
          <a:bodyPr>
            <a:normAutofit fontScale="25000" lnSpcReduction="20000"/>
          </a:bodyPr>
          <a:lstStyle/>
          <a:p>
            <a:r>
              <a:rPr lang="en-US" sz="4800" b="1" dirty="0"/>
              <a:t>Academic bachelor's degree in power engineering (no legal status)</a:t>
            </a:r>
          </a:p>
          <a:p>
            <a:r>
              <a:rPr lang="en-US" sz="4800" b="1" u="sng" dirty="0"/>
              <a:t>Field (ISCED </a:t>
            </a:r>
            <a:r>
              <a:rPr lang="en-US" sz="4800" b="1" u="sng" dirty="0" err="1"/>
              <a:t>FoET</a:t>
            </a:r>
            <a:r>
              <a:rPr lang="en-US" sz="4800" b="1" u="sng" dirty="0"/>
              <a:t> 2013)</a:t>
            </a:r>
          </a:p>
          <a:p>
            <a:pPr lvl="1"/>
            <a:r>
              <a:rPr lang="en-US" sz="4400" b="1" i="1" u="sng" dirty="0"/>
              <a:t>Electricity and energy</a:t>
            </a:r>
          </a:p>
          <a:p>
            <a:r>
              <a:rPr lang="en-US" sz="4800" b="1" i="1" dirty="0"/>
              <a:t>Country/Region</a:t>
            </a:r>
          </a:p>
          <a:p>
            <a:pPr lvl="1"/>
            <a:r>
              <a:rPr lang="en-US" sz="3600" b="1" i="1" u="sng" dirty="0"/>
              <a:t>Slovenia</a:t>
            </a:r>
          </a:p>
          <a:p>
            <a:pPr lvl="1"/>
            <a:r>
              <a:rPr lang="en-US" sz="3600" dirty="0"/>
              <a:t>EQF level</a:t>
            </a:r>
          </a:p>
          <a:p>
            <a:pPr lvl="2"/>
            <a:r>
              <a:rPr lang="en-US" sz="3400" dirty="0"/>
              <a:t>6</a:t>
            </a:r>
          </a:p>
          <a:p>
            <a:r>
              <a:rPr lang="en-US" sz="4800" b="1" dirty="0"/>
              <a:t>Description of the qualification</a:t>
            </a:r>
          </a:p>
          <a:p>
            <a:r>
              <a:rPr lang="en-US" sz="4000" dirty="0"/>
              <a:t>Students will be able to</a:t>
            </a:r>
            <a:r>
              <a:rPr lang="en-US" sz="4000" dirty="0" smtClean="0"/>
              <a:t>:  (</a:t>
            </a:r>
            <a:r>
              <a:rPr lang="en-US" sz="4000" dirty="0"/>
              <a:t>general competences)</a:t>
            </a:r>
          </a:p>
          <a:p>
            <a:pPr lvl="1"/>
            <a:r>
              <a:rPr lang="en-US" sz="3600" dirty="0"/>
              <a:t>professionally </a:t>
            </a:r>
            <a:r>
              <a:rPr lang="en-US" sz="3600" dirty="0" err="1"/>
              <a:t>analyse</a:t>
            </a:r>
            <a:r>
              <a:rPr lang="en-US" sz="3600" dirty="0"/>
              <a:t>, </a:t>
            </a:r>
            <a:r>
              <a:rPr lang="en-US" sz="3600" dirty="0" err="1"/>
              <a:t>synthesise</a:t>
            </a:r>
            <a:r>
              <a:rPr lang="en-US" sz="3600" dirty="0"/>
              <a:t> and anticipate solutions and consequences in energy systems, processes and functions,</a:t>
            </a:r>
          </a:p>
          <a:p>
            <a:pPr lvl="1"/>
            <a:r>
              <a:rPr lang="en-US" sz="3600" dirty="0"/>
              <a:t>make judgements for the adoption of decisions in energy systems and processes,</a:t>
            </a:r>
          </a:p>
          <a:p>
            <a:pPr lvl="1"/>
            <a:r>
              <a:rPr lang="en-US" sz="3600" dirty="0"/>
              <a:t>independently apply acquired theoretical knowledge to solve problems in energy systems in practice,</a:t>
            </a:r>
          </a:p>
          <a:p>
            <a:pPr lvl="1"/>
            <a:r>
              <a:rPr lang="en-US" sz="3600" dirty="0"/>
              <a:t>demonstrate mastery of state-of-the-art technological methods, procedures and processes in energy systems and processes,</a:t>
            </a:r>
          </a:p>
          <a:p>
            <a:pPr lvl="1"/>
            <a:r>
              <a:rPr lang="en-US" sz="3600" dirty="0"/>
              <a:t>rationally and realistically address specific work problems in the field of energy systems technology and processes,</a:t>
            </a:r>
          </a:p>
          <a:p>
            <a:pPr lvl="1"/>
            <a:r>
              <a:rPr lang="en-US" sz="3600" dirty="0"/>
              <a:t>integrate knowledge from various fields and </a:t>
            </a:r>
            <a:r>
              <a:rPr lang="en-US" sz="3600" dirty="0" err="1"/>
              <a:t>synthesise</a:t>
            </a:r>
            <a:r>
              <a:rPr lang="en-US" sz="3600" dirty="0"/>
              <a:t> it in energy systems,</a:t>
            </a:r>
          </a:p>
          <a:p>
            <a:pPr lvl="1"/>
            <a:r>
              <a:rPr lang="en-US" sz="3600" dirty="0"/>
              <a:t>build knowledge into concrete applications in </a:t>
            </a:r>
            <a:r>
              <a:rPr lang="en-US" sz="3600" dirty="0" err="1"/>
              <a:t>organisations</a:t>
            </a:r>
            <a:r>
              <a:rPr lang="en-US" sz="3600" dirty="0"/>
              <a:t>,</a:t>
            </a:r>
          </a:p>
          <a:p>
            <a:pPr lvl="1"/>
            <a:r>
              <a:rPr lang="en-US" sz="3600" dirty="0"/>
              <a:t>use information and communication technologies and information management systems intensively and constantly in energy systems in their own specific technical working field, etc.,</a:t>
            </a:r>
          </a:p>
          <a:p>
            <a:pPr lvl="1"/>
            <a:r>
              <a:rPr lang="en-US" sz="3600" dirty="0"/>
              <a:t>demonstrate complete autonomy in professional work,</a:t>
            </a:r>
          </a:p>
          <a:p>
            <a:pPr lvl="1"/>
            <a:r>
              <a:rPr lang="en-US" sz="3600" dirty="0"/>
              <a:t>develop communication skills,</a:t>
            </a:r>
          </a:p>
          <a:p>
            <a:pPr lvl="1"/>
            <a:r>
              <a:rPr lang="en-US" sz="3600" dirty="0"/>
              <a:t>demonstrate a capacity for ethical reflection and a deep commitment to professional ethics,</a:t>
            </a:r>
          </a:p>
          <a:p>
            <a:pPr lvl="1"/>
            <a:r>
              <a:rPr lang="en-US" sz="3600" dirty="0"/>
              <a:t>show cooperativeness and the capacity to work in a group,</a:t>
            </a:r>
          </a:p>
          <a:p>
            <a:pPr lvl="1"/>
            <a:r>
              <a:rPr lang="en-US" sz="3600" dirty="0"/>
              <a:t>undertake training for further studies</a:t>
            </a:r>
            <a:r>
              <a:rPr lang="en-US" sz="3600" dirty="0" smtClean="0"/>
              <a:t>.</a:t>
            </a:r>
          </a:p>
          <a:p>
            <a:r>
              <a:rPr lang="en-US" sz="4000" b="1" i="1" dirty="0" smtClean="0"/>
              <a:t>(extras –</a:t>
            </a:r>
            <a:r>
              <a:rPr lang="en-US" sz="4000" b="1" i="1" dirty="0" err="1" smtClean="0"/>
              <a:t>surs</a:t>
            </a:r>
            <a:r>
              <a:rPr lang="ro-RO" sz="4000" b="1" i="1" dirty="0" smtClean="0"/>
              <a:t>ă</a:t>
            </a:r>
            <a:r>
              <a:rPr lang="en-US" sz="4000" b="1" i="1" dirty="0" smtClean="0"/>
              <a:t> –ESCO Portal )</a:t>
            </a:r>
            <a:endParaRPr lang="en-US" sz="4000" b="1" i="1" dirty="0"/>
          </a:p>
          <a:p>
            <a:endParaRPr lang="en-US" dirty="0"/>
          </a:p>
        </p:txBody>
      </p:sp>
    </p:spTree>
    <p:extLst>
      <p:ext uri="{BB962C8B-B14F-4D97-AF65-F5344CB8AC3E}">
        <p14:creationId xmlns:p14="http://schemas.microsoft.com/office/powerpoint/2010/main" val="427767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428897"/>
          </a:xfrm>
        </p:spPr>
        <p:txBody>
          <a:bodyPr>
            <a:normAutofit fontScale="90000"/>
          </a:bodyPr>
          <a:lstStyle/>
          <a:p>
            <a:r>
              <a:rPr lang="en-US" dirty="0" err="1" smtClean="0"/>
              <a:t>Modele</a:t>
            </a:r>
            <a:r>
              <a:rPr lang="en-US" dirty="0" smtClean="0"/>
              <a:t>  </a:t>
            </a:r>
            <a:endParaRPr lang="en-US" dirty="0"/>
          </a:p>
        </p:txBody>
      </p:sp>
      <p:sp>
        <p:nvSpPr>
          <p:cNvPr id="3" name="Content Placeholder 2"/>
          <p:cNvSpPr>
            <a:spLocks noGrp="1"/>
          </p:cNvSpPr>
          <p:nvPr>
            <p:ph idx="1"/>
          </p:nvPr>
        </p:nvSpPr>
        <p:spPr>
          <a:xfrm>
            <a:off x="1484310" y="1210491"/>
            <a:ext cx="10018713" cy="5286103"/>
          </a:xfrm>
        </p:spPr>
        <p:txBody>
          <a:bodyPr>
            <a:normAutofit fontScale="62500" lnSpcReduction="20000"/>
          </a:bodyPr>
          <a:lstStyle/>
          <a:p>
            <a:r>
              <a:rPr lang="en-US" sz="2200" b="1" dirty="0"/>
              <a:t>Academic bachelor's degree in chemical engineering (no legal status)</a:t>
            </a:r>
          </a:p>
          <a:p>
            <a:r>
              <a:rPr lang="en-US" sz="2200" b="1" u="sng" dirty="0"/>
              <a:t>Field (ISCED </a:t>
            </a:r>
            <a:r>
              <a:rPr lang="en-US" sz="2200" b="1" u="sng" dirty="0" err="1"/>
              <a:t>FoET</a:t>
            </a:r>
            <a:r>
              <a:rPr lang="en-US" sz="2200" b="1" u="sng" dirty="0"/>
              <a:t> 2013)</a:t>
            </a:r>
          </a:p>
          <a:p>
            <a:pPr lvl="1"/>
            <a:r>
              <a:rPr lang="en-US" sz="2200" b="1" u="sng" dirty="0"/>
              <a:t>Chemical engineering and processes</a:t>
            </a:r>
          </a:p>
          <a:p>
            <a:r>
              <a:rPr lang="en-US" sz="2200" b="1" i="1" dirty="0"/>
              <a:t>Country/Region</a:t>
            </a:r>
          </a:p>
          <a:p>
            <a:pPr lvl="1"/>
            <a:r>
              <a:rPr lang="en-US" dirty="0"/>
              <a:t>Slovenia</a:t>
            </a:r>
          </a:p>
          <a:p>
            <a:r>
              <a:rPr lang="en-US" sz="2200" b="1" i="1" dirty="0"/>
              <a:t>EQF level</a:t>
            </a:r>
          </a:p>
          <a:p>
            <a:pPr lvl="1"/>
            <a:r>
              <a:rPr lang="en-US" dirty="0"/>
              <a:t>6</a:t>
            </a:r>
          </a:p>
          <a:p>
            <a:r>
              <a:rPr lang="en-US" sz="2200" b="1" i="1" dirty="0"/>
              <a:t>Description of the qualification</a:t>
            </a:r>
          </a:p>
          <a:p>
            <a:pPr lvl="1"/>
            <a:r>
              <a:rPr lang="en-US" dirty="0"/>
              <a:t>Students will be able to:</a:t>
            </a:r>
          </a:p>
          <a:p>
            <a:pPr lvl="2"/>
            <a:r>
              <a:rPr lang="en-US" dirty="0"/>
              <a:t>(general competences)</a:t>
            </a:r>
          </a:p>
          <a:p>
            <a:pPr lvl="2"/>
            <a:r>
              <a:rPr lang="en-US" dirty="0"/>
              <a:t>demonstrate a good grounding in the main fields of chemical engineering, solid knowledge of chemistry and sufficient knowledge of mathematics and physics</a:t>
            </a:r>
          </a:p>
          <a:p>
            <a:pPr lvl="2"/>
            <a:r>
              <a:rPr lang="en-US" dirty="0" err="1"/>
              <a:t>analyse</a:t>
            </a:r>
            <a:r>
              <a:rPr lang="en-US" dirty="0"/>
              <a:t>, </a:t>
            </a:r>
            <a:r>
              <a:rPr lang="en-US" dirty="0" err="1"/>
              <a:t>synthesise</a:t>
            </a:r>
            <a:r>
              <a:rPr lang="en-US" dirty="0"/>
              <a:t> and demonstrate understanding of the influence of technical solutions on environmental and social relations;</a:t>
            </a:r>
          </a:p>
          <a:p>
            <a:pPr lvl="2"/>
            <a:r>
              <a:rPr lang="en-US" dirty="0"/>
              <a:t>communicate effectively, including in English, and use modern presentation tools;</a:t>
            </a:r>
          </a:p>
          <a:p>
            <a:pPr lvl="2"/>
            <a:r>
              <a:rPr lang="en-US" dirty="0"/>
              <a:t>work in multidisciplinary groups;</a:t>
            </a:r>
          </a:p>
          <a:p>
            <a:pPr lvl="2"/>
            <a:r>
              <a:rPr lang="en-US" dirty="0"/>
              <a:t>demonstrate understanding of the principles of leadership and understanding of business practice;</a:t>
            </a:r>
          </a:p>
          <a:p>
            <a:pPr lvl="2"/>
            <a:r>
              <a:rPr lang="en-US" dirty="0"/>
              <a:t>demonstrate understanding of own professional and ethical responsibility;</a:t>
            </a:r>
          </a:p>
          <a:p>
            <a:pPr lvl="2"/>
            <a:r>
              <a:rPr lang="en-US" dirty="0"/>
              <a:t>pursue autonomous learning and </a:t>
            </a:r>
            <a:r>
              <a:rPr lang="en-US" dirty="0" err="1"/>
              <a:t>recognise</a:t>
            </a:r>
            <a:r>
              <a:rPr lang="en-US" dirty="0"/>
              <a:t> the need for lifelong learning.</a:t>
            </a:r>
          </a:p>
          <a:p>
            <a:pPr lvl="2"/>
            <a:r>
              <a:rPr lang="en-US" dirty="0"/>
              <a:t>(subject-specific competences)</a:t>
            </a:r>
          </a:p>
          <a:p>
            <a:endParaRPr lang="en-US" dirty="0"/>
          </a:p>
        </p:txBody>
      </p:sp>
    </p:spTree>
    <p:extLst>
      <p:ext uri="{BB962C8B-B14F-4D97-AF65-F5344CB8AC3E}">
        <p14:creationId xmlns:p14="http://schemas.microsoft.com/office/powerpoint/2010/main" val="2131854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507274"/>
          </a:xfrm>
        </p:spPr>
        <p:txBody>
          <a:bodyPr>
            <a:normAutofit fontScale="90000"/>
          </a:bodyPr>
          <a:lstStyle/>
          <a:p>
            <a:r>
              <a:rPr lang="en-US" dirty="0" err="1" smtClean="0"/>
              <a:t>Modele</a:t>
            </a:r>
            <a:r>
              <a:rPr lang="en-US" dirty="0" smtClean="0"/>
              <a:t> </a:t>
            </a:r>
            <a:endParaRPr lang="en-US" dirty="0"/>
          </a:p>
        </p:txBody>
      </p:sp>
      <p:sp>
        <p:nvSpPr>
          <p:cNvPr id="3" name="Content Placeholder 2"/>
          <p:cNvSpPr>
            <a:spLocks noGrp="1"/>
          </p:cNvSpPr>
          <p:nvPr>
            <p:ph idx="1"/>
          </p:nvPr>
        </p:nvSpPr>
        <p:spPr>
          <a:xfrm>
            <a:off x="1484310" y="1193075"/>
            <a:ext cx="10018713" cy="5486399"/>
          </a:xfrm>
        </p:spPr>
        <p:txBody>
          <a:bodyPr>
            <a:normAutofit fontScale="55000" lnSpcReduction="20000"/>
          </a:bodyPr>
          <a:lstStyle/>
          <a:p>
            <a:r>
              <a:rPr lang="en-US" sz="2200" b="1" i="1" dirty="0" smtClean="0"/>
              <a:t>Bachelor of Engineering Sciences in Electronics (Telecommunication Systems and Computer Networks) (TSI)</a:t>
            </a:r>
          </a:p>
          <a:p>
            <a:r>
              <a:rPr lang="en-US" sz="2500" b="1" u="sng" dirty="0" smtClean="0"/>
              <a:t>Field (ISCED </a:t>
            </a:r>
            <a:r>
              <a:rPr lang="en-US" sz="2500" b="1" u="sng" dirty="0" err="1" smtClean="0"/>
              <a:t>FoET</a:t>
            </a:r>
            <a:r>
              <a:rPr lang="en-US" sz="2500" b="1" u="sng" dirty="0" smtClean="0"/>
              <a:t> 2013)</a:t>
            </a:r>
          </a:p>
          <a:p>
            <a:pPr lvl="1"/>
            <a:r>
              <a:rPr lang="en-US" sz="2200" b="1" u="sng" dirty="0" smtClean="0"/>
              <a:t>Electronics and automation</a:t>
            </a:r>
          </a:p>
          <a:p>
            <a:r>
              <a:rPr lang="en-US" sz="2200" b="1" i="1" dirty="0" smtClean="0"/>
              <a:t>Country/Region</a:t>
            </a:r>
            <a:endParaRPr lang="en-US" sz="2200" b="1" i="1" dirty="0"/>
          </a:p>
          <a:p>
            <a:pPr lvl="1"/>
            <a:r>
              <a:rPr lang="en-US" dirty="0"/>
              <a:t>Latvia</a:t>
            </a:r>
          </a:p>
          <a:p>
            <a:r>
              <a:rPr lang="en-US" sz="2200" b="1" i="1" dirty="0"/>
              <a:t>EQF level</a:t>
            </a:r>
          </a:p>
          <a:p>
            <a:pPr lvl="1"/>
            <a:r>
              <a:rPr lang="en-US" dirty="0"/>
              <a:t>6</a:t>
            </a:r>
          </a:p>
          <a:p>
            <a:r>
              <a:rPr lang="en-US" b="1" i="1" dirty="0"/>
              <a:t>Description of the qualification</a:t>
            </a:r>
          </a:p>
          <a:p>
            <a:pPr lvl="1"/>
            <a:r>
              <a:rPr lang="en-US" dirty="0" smtClean="0"/>
              <a:t>to </a:t>
            </a:r>
            <a:r>
              <a:rPr lang="en-US" dirty="0"/>
              <a:t>exploit rationally, from the position of logics and critical thinking, telecommunication systems and computer networks under the changing conditions</a:t>
            </a:r>
            <a:r>
              <a:rPr lang="en-US" dirty="0" smtClean="0"/>
              <a:t>;</a:t>
            </a:r>
            <a:endParaRPr lang="ro-RO" dirty="0"/>
          </a:p>
          <a:p>
            <a:pPr lvl="1"/>
            <a:r>
              <a:rPr lang="en-US" dirty="0" smtClean="0"/>
              <a:t>to </a:t>
            </a:r>
            <a:r>
              <a:rPr lang="en-US" dirty="0"/>
              <a:t>administrate, </a:t>
            </a:r>
            <a:r>
              <a:rPr lang="en-US" dirty="0" err="1"/>
              <a:t>analyse</a:t>
            </a:r>
            <a:r>
              <a:rPr lang="en-US" dirty="0"/>
              <a:t> and design computer networks and telecommunication </a:t>
            </a:r>
            <a:r>
              <a:rPr lang="en-US" dirty="0" smtClean="0"/>
              <a:t>channels</a:t>
            </a:r>
            <a:endParaRPr lang="ro-RO" dirty="0" smtClean="0"/>
          </a:p>
          <a:p>
            <a:pPr lvl="1"/>
            <a:r>
              <a:rPr lang="en-US" dirty="0" smtClean="0"/>
              <a:t>to </a:t>
            </a:r>
            <a:r>
              <a:rPr lang="en-US" dirty="0"/>
              <a:t>diagnose networks and telecommunication </a:t>
            </a:r>
            <a:r>
              <a:rPr lang="en-US" dirty="0" smtClean="0"/>
              <a:t>devices;</a:t>
            </a:r>
            <a:endParaRPr lang="ro-RO" dirty="0"/>
          </a:p>
          <a:p>
            <a:pPr lvl="1"/>
            <a:r>
              <a:rPr lang="en-US" dirty="0" smtClean="0"/>
              <a:t>to </a:t>
            </a:r>
            <a:r>
              <a:rPr lang="en-US" dirty="0"/>
              <a:t>estimate the level of the information and networks’ </a:t>
            </a:r>
            <a:r>
              <a:rPr lang="en-US" dirty="0" smtClean="0"/>
              <a:t>security;</a:t>
            </a:r>
            <a:endParaRPr lang="ro-RO" dirty="0"/>
          </a:p>
          <a:p>
            <a:pPr lvl="1"/>
            <a:r>
              <a:rPr lang="en-US" dirty="0" smtClean="0"/>
              <a:t>to </a:t>
            </a:r>
            <a:r>
              <a:rPr lang="en-US" dirty="0"/>
              <a:t>develop software and technical solutions of particular engineering </a:t>
            </a:r>
            <a:r>
              <a:rPr lang="en-US" dirty="0" smtClean="0"/>
              <a:t>problems;</a:t>
            </a:r>
            <a:endParaRPr lang="ro-RO" dirty="0"/>
          </a:p>
          <a:p>
            <a:pPr lvl="1"/>
            <a:r>
              <a:rPr lang="en-US" dirty="0" smtClean="0"/>
              <a:t>to </a:t>
            </a:r>
            <a:r>
              <a:rPr lang="en-US" dirty="0"/>
              <a:t>establish contacts and work in a multi-culture and multi-language environment and working teams to achieve the collective final result</a:t>
            </a:r>
            <a:r>
              <a:rPr lang="en-US" dirty="0" smtClean="0"/>
              <a:t>;</a:t>
            </a:r>
            <a:endParaRPr lang="ro-RO" dirty="0"/>
          </a:p>
          <a:p>
            <a:pPr lvl="1"/>
            <a:r>
              <a:rPr lang="en-US" dirty="0" smtClean="0"/>
              <a:t>to </a:t>
            </a:r>
            <a:r>
              <a:rPr lang="en-US" dirty="0"/>
              <a:t>solve technical and </a:t>
            </a:r>
            <a:r>
              <a:rPr lang="en-US" dirty="0" err="1"/>
              <a:t>organisation</a:t>
            </a:r>
            <a:r>
              <a:rPr lang="en-US" dirty="0"/>
              <a:t> problems on the basis of economical reasonability (“profit-loss</a:t>
            </a:r>
            <a:r>
              <a:rPr lang="en-US" dirty="0" smtClean="0"/>
              <a:t>”);</a:t>
            </a:r>
            <a:endParaRPr lang="ro-RO" dirty="0"/>
          </a:p>
          <a:p>
            <a:pPr lvl="1"/>
            <a:r>
              <a:rPr lang="en-US" dirty="0" smtClean="0"/>
              <a:t>to </a:t>
            </a:r>
            <a:r>
              <a:rPr lang="en-US" dirty="0"/>
              <a:t>find independently, study and employ the information connected with the sphere of professional activity.</a:t>
            </a:r>
          </a:p>
          <a:p>
            <a:r>
              <a:rPr lang="en-US" sz="2200" b="1" i="1" dirty="0"/>
              <a:t>Awarding body or competent authority</a:t>
            </a:r>
          </a:p>
          <a:p>
            <a:pPr lvl="1"/>
            <a:r>
              <a:rPr lang="en-US" dirty="0"/>
              <a:t>Name: Transport and Telecommunication Institute</a:t>
            </a:r>
          </a:p>
          <a:p>
            <a:pPr lvl="1"/>
            <a:r>
              <a:rPr lang="en-US" dirty="0"/>
              <a:t>Homepage: (Latvian) - </a:t>
            </a:r>
            <a:r>
              <a:rPr lang="en-US" dirty="0">
                <a:hlinkClick r:id="rId2"/>
              </a:rPr>
              <a:t>http://www.tsi.lv </a:t>
            </a:r>
            <a:r>
              <a:rPr lang="en-US" dirty="0"/>
              <a:t>  (English) - </a:t>
            </a:r>
            <a:r>
              <a:rPr lang="en-US" dirty="0">
                <a:hlinkClick r:id="rId3"/>
              </a:rPr>
              <a:t>http://www.tsi.lv/en </a:t>
            </a:r>
            <a:r>
              <a:rPr lang="en-US" dirty="0"/>
              <a:t> </a:t>
            </a:r>
          </a:p>
          <a:p>
            <a:r>
              <a:rPr lang="en-US" dirty="0"/>
              <a:t/>
            </a:r>
            <a:br>
              <a:rPr lang="en-US" dirty="0"/>
            </a:br>
            <a:endParaRPr lang="en-US" dirty="0"/>
          </a:p>
        </p:txBody>
      </p:sp>
    </p:spTree>
    <p:extLst>
      <p:ext uri="{BB962C8B-B14F-4D97-AF65-F5344CB8AC3E}">
        <p14:creationId xmlns:p14="http://schemas.microsoft.com/office/powerpoint/2010/main" val="3237662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39842"/>
            <a:ext cx="10018713" cy="576943"/>
          </a:xfrm>
        </p:spPr>
        <p:txBody>
          <a:bodyPr>
            <a:normAutofit fontScale="90000"/>
          </a:bodyPr>
          <a:lstStyle/>
          <a:p>
            <a:r>
              <a:rPr lang="en-US" dirty="0" err="1" smtClean="0"/>
              <a:t>Modele</a:t>
            </a:r>
            <a:r>
              <a:rPr lang="en-US" dirty="0" smtClean="0"/>
              <a:t> </a:t>
            </a:r>
            <a:endParaRPr lang="en-US" dirty="0"/>
          </a:p>
        </p:txBody>
      </p:sp>
      <p:sp>
        <p:nvSpPr>
          <p:cNvPr id="3" name="Content Placeholder 2"/>
          <p:cNvSpPr>
            <a:spLocks noGrp="1"/>
          </p:cNvSpPr>
          <p:nvPr>
            <p:ph idx="1"/>
          </p:nvPr>
        </p:nvSpPr>
        <p:spPr>
          <a:xfrm>
            <a:off x="1484310" y="992920"/>
            <a:ext cx="10018713" cy="5647723"/>
          </a:xfrm>
        </p:spPr>
        <p:txBody>
          <a:bodyPr>
            <a:normAutofit fontScale="47500" lnSpcReduction="20000"/>
          </a:bodyPr>
          <a:lstStyle/>
          <a:p>
            <a:r>
              <a:rPr lang="en-US" sz="2500" b="1" dirty="0"/>
              <a:t>Bachelor's Degree in Automotive Engineering. Department of Automotive Engineering. Faculty of Technological Applications. Alexander Technological Educational Institute of Thessaloniki.</a:t>
            </a:r>
          </a:p>
          <a:p>
            <a:r>
              <a:rPr lang="en-US" sz="2500" b="1" i="1" u="sng" dirty="0"/>
              <a:t>Field (ISCED </a:t>
            </a:r>
            <a:r>
              <a:rPr lang="en-US" sz="2500" b="1" i="1" u="sng" dirty="0" err="1"/>
              <a:t>FoET</a:t>
            </a:r>
            <a:r>
              <a:rPr lang="en-US" sz="2500" b="1" i="1" u="sng" dirty="0"/>
              <a:t> 2013)</a:t>
            </a:r>
          </a:p>
          <a:p>
            <a:pPr lvl="1"/>
            <a:r>
              <a:rPr lang="en-US" sz="2500" b="1" i="1" u="sng" dirty="0"/>
              <a:t>Motor vehicles, ships and aircraft</a:t>
            </a:r>
          </a:p>
          <a:p>
            <a:r>
              <a:rPr lang="en-US" sz="2500" b="1" i="1" dirty="0"/>
              <a:t>Country/Region</a:t>
            </a:r>
          </a:p>
          <a:p>
            <a:pPr lvl="1"/>
            <a:r>
              <a:rPr lang="en-US" sz="2100" dirty="0"/>
              <a:t>Greece</a:t>
            </a:r>
          </a:p>
          <a:p>
            <a:r>
              <a:rPr lang="en-US" sz="2500" b="1" i="1" dirty="0"/>
              <a:t>EQF level</a:t>
            </a:r>
          </a:p>
          <a:p>
            <a:pPr lvl="1"/>
            <a:r>
              <a:rPr lang="en-US" sz="2100" dirty="0"/>
              <a:t>6</a:t>
            </a:r>
          </a:p>
          <a:p>
            <a:r>
              <a:rPr lang="en-US" sz="2500" b="1" dirty="0"/>
              <a:t>Description of the qualification</a:t>
            </a:r>
          </a:p>
          <a:p>
            <a:pPr lvl="1"/>
            <a:r>
              <a:rPr lang="en-US" sz="2100" dirty="0"/>
              <a:t>The graduates of the Department of Automotive Engineer of Technological Education are able to engage, on their own or in collaboration with other scientists of relevant fields, with the design, research and application of technology in every general and </a:t>
            </a:r>
            <a:r>
              <a:rPr lang="en-US" sz="2100" dirty="0" err="1"/>
              <a:t>specialised</a:t>
            </a:r>
            <a:r>
              <a:rPr lang="en-US" sz="2100" dirty="0"/>
              <a:t> fields of the vehicles. Specifically, with the knowledge, skills, and competencies acquired through studying, the graduate of the Department can cope with the following professional activities: </a:t>
            </a:r>
            <a:endParaRPr lang="ro-RO" sz="2100" dirty="0" smtClean="0"/>
          </a:p>
          <a:p>
            <a:pPr marL="457200" lvl="1" indent="0">
              <a:buNone/>
            </a:pPr>
            <a:r>
              <a:rPr lang="ro-RO" sz="2100" dirty="0" smtClean="0"/>
              <a:t>A) </a:t>
            </a:r>
            <a:r>
              <a:rPr lang="en-US" sz="2100" dirty="0" smtClean="0"/>
              <a:t>General </a:t>
            </a:r>
            <a:r>
              <a:rPr lang="en-US" sz="2100" dirty="0"/>
              <a:t>learning outcomes: </a:t>
            </a:r>
            <a:endParaRPr lang="ro-RO" sz="2100" dirty="0"/>
          </a:p>
          <a:p>
            <a:pPr lvl="2"/>
            <a:r>
              <a:rPr lang="en-US" sz="1900" dirty="0" smtClean="0"/>
              <a:t>Engage </a:t>
            </a:r>
            <a:r>
              <a:rPr lang="en-US" sz="1900" dirty="0"/>
              <a:t>professionally with every level of production, quality control, and marketing in industries, small industries, and workshops for the manufacture, conversion, repair, maintenance, management and marketing of </a:t>
            </a:r>
            <a:r>
              <a:rPr lang="en-US" sz="1900" dirty="0" smtClean="0"/>
              <a:t>vehicles.</a:t>
            </a:r>
            <a:endParaRPr lang="ro-RO" sz="1900" dirty="0"/>
          </a:p>
          <a:p>
            <a:pPr lvl="2"/>
            <a:r>
              <a:rPr lang="en-US" sz="1900" dirty="0" smtClean="0"/>
              <a:t>Function </a:t>
            </a:r>
            <a:r>
              <a:rPr lang="en-US" sz="1900" dirty="0"/>
              <a:t>effectively as a member or head of a technical team. </a:t>
            </a:r>
            <a:endParaRPr lang="ro-RO" sz="1900" dirty="0"/>
          </a:p>
          <a:p>
            <a:pPr lvl="2"/>
            <a:r>
              <a:rPr lang="en-US" sz="1900" dirty="0" smtClean="0"/>
              <a:t>Effectively </a:t>
            </a:r>
            <a:r>
              <a:rPr lang="en-US" sz="1900" dirty="0"/>
              <a:t>apply written and oral communication in technical and non-technical texts or environments, locating and using suitable </a:t>
            </a:r>
            <a:r>
              <a:rPr lang="en-US" sz="1900" dirty="0" smtClean="0"/>
              <a:t>literature.</a:t>
            </a:r>
            <a:endParaRPr lang="ro-RO" sz="1900" dirty="0"/>
          </a:p>
          <a:p>
            <a:pPr lvl="2"/>
            <a:r>
              <a:rPr lang="en-US" sz="1900" dirty="0" smtClean="0"/>
              <a:t>Capable </a:t>
            </a:r>
            <a:r>
              <a:rPr lang="en-US" sz="1900" dirty="0"/>
              <a:t>for autonomous, continuous professional advancement. </a:t>
            </a:r>
            <a:endParaRPr lang="ro-RO" sz="1900" dirty="0"/>
          </a:p>
          <a:p>
            <a:pPr lvl="2"/>
            <a:r>
              <a:rPr lang="en-US" sz="1900" dirty="0" smtClean="0"/>
              <a:t>Teach </a:t>
            </a:r>
            <a:r>
              <a:rPr lang="en-US" sz="1900" dirty="0"/>
              <a:t>in every level of education or training, in order to cover for the didactic needs of his/her specialty. </a:t>
            </a:r>
            <a:endParaRPr lang="ro-RO" sz="1900" dirty="0"/>
          </a:p>
          <a:p>
            <a:pPr lvl="2"/>
            <a:r>
              <a:rPr lang="en-US" sz="1900" dirty="0" smtClean="0"/>
              <a:t>Show </a:t>
            </a:r>
            <a:r>
              <a:rPr lang="en-US" sz="1900" dirty="0"/>
              <a:t>responsibility, ethical </a:t>
            </a:r>
            <a:r>
              <a:rPr lang="en-US" sz="1900" dirty="0" err="1"/>
              <a:t>behaviour</a:t>
            </a:r>
            <a:r>
              <a:rPr lang="en-US" sz="1900" dirty="0"/>
              <a:t>, and respect to diversity and to the work environment. </a:t>
            </a:r>
            <a:endParaRPr lang="ro-RO" sz="1900" dirty="0"/>
          </a:p>
          <a:p>
            <a:pPr lvl="2"/>
            <a:r>
              <a:rPr lang="en-US" sz="1900" dirty="0" smtClean="0"/>
              <a:t>Evaluate </a:t>
            </a:r>
            <a:r>
              <a:rPr lang="en-US" sz="1900" dirty="0"/>
              <a:t>the impact of the technological achievements by sciences to a constantly developing social and global </a:t>
            </a:r>
            <a:r>
              <a:rPr lang="en-US" sz="1900" dirty="0" smtClean="0"/>
              <a:t>framework.</a:t>
            </a:r>
            <a:endParaRPr lang="ro-RO" sz="1900" dirty="0"/>
          </a:p>
          <a:p>
            <a:pPr lvl="2"/>
            <a:r>
              <a:rPr lang="en-US" sz="1900" dirty="0" smtClean="0"/>
              <a:t>Commit </a:t>
            </a:r>
            <a:r>
              <a:rPr lang="en-US" sz="1900" dirty="0"/>
              <a:t>to quality and continuous </a:t>
            </a:r>
            <a:r>
              <a:rPr lang="en-US" sz="1900" dirty="0" smtClean="0"/>
              <a:t>improvement.</a:t>
            </a:r>
            <a:endParaRPr lang="ro-RO" sz="1900" dirty="0"/>
          </a:p>
          <a:p>
            <a:pPr marL="1198563" lvl="2" indent="-284163">
              <a:buFont typeface="Arial" panose="020B0604020202020204" pitchFamily="34" charset="0"/>
              <a:buChar char="•"/>
            </a:pPr>
            <a:r>
              <a:rPr lang="en-US" sz="1900" dirty="0"/>
              <a:t>Deal</a:t>
            </a:r>
            <a:r>
              <a:rPr lang="en-US" sz="1900" dirty="0" smtClean="0"/>
              <a:t> </a:t>
            </a:r>
            <a:r>
              <a:rPr lang="en-US" sz="1900" dirty="0"/>
              <a:t>with research, development, and innovation in every field of his/her specialty. </a:t>
            </a:r>
            <a:endParaRPr lang="ro-RO" sz="1900" dirty="0" smtClean="0"/>
          </a:p>
          <a:p>
            <a:pPr marL="465137" lvl="2" indent="0">
              <a:buNone/>
            </a:pPr>
            <a:r>
              <a:rPr lang="en-US" sz="1900" dirty="0"/>
              <a:t/>
            </a:r>
            <a:br>
              <a:rPr lang="en-US" sz="1900" dirty="0"/>
            </a:br>
            <a:r>
              <a:rPr lang="en-US" sz="1900" dirty="0"/>
              <a:t/>
            </a:r>
            <a:br>
              <a:rPr lang="en-US" sz="1900" dirty="0"/>
            </a:br>
            <a:r>
              <a:rPr lang="en-US" sz="2000" dirty="0"/>
              <a:t>B) Specific learning outcomes. The graduates are able to: ……………………………</a:t>
            </a:r>
          </a:p>
          <a:p>
            <a:pPr lvl="2"/>
            <a:endParaRPr lang="en-US" sz="1900" dirty="0"/>
          </a:p>
          <a:p>
            <a:endParaRPr lang="en-US" sz="2100" dirty="0"/>
          </a:p>
        </p:txBody>
      </p:sp>
    </p:spTree>
    <p:extLst>
      <p:ext uri="{BB962C8B-B14F-4D97-AF65-F5344CB8AC3E}">
        <p14:creationId xmlns:p14="http://schemas.microsoft.com/office/powerpoint/2010/main" val="4089011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29194"/>
          </a:xfrm>
        </p:spPr>
        <p:txBody>
          <a:bodyPr>
            <a:normAutofit fontScale="90000"/>
          </a:bodyPr>
          <a:lstStyle/>
          <a:p>
            <a:r>
              <a:rPr lang="en-US" dirty="0" err="1" smtClean="0"/>
              <a:t>Modele</a:t>
            </a:r>
            <a:r>
              <a:rPr lang="en-US" dirty="0" smtClean="0"/>
              <a:t> </a:t>
            </a:r>
            <a:endParaRPr lang="en-US" dirty="0"/>
          </a:p>
        </p:txBody>
      </p:sp>
      <p:sp>
        <p:nvSpPr>
          <p:cNvPr id="3" name="Content Placeholder 2"/>
          <p:cNvSpPr>
            <a:spLocks noGrp="1"/>
          </p:cNvSpPr>
          <p:nvPr>
            <p:ph idx="1"/>
          </p:nvPr>
        </p:nvSpPr>
        <p:spPr>
          <a:xfrm>
            <a:off x="1484310" y="1436915"/>
            <a:ext cx="10018713" cy="5094514"/>
          </a:xfrm>
        </p:spPr>
        <p:txBody>
          <a:bodyPr>
            <a:normAutofit fontScale="70000" lnSpcReduction="20000"/>
          </a:bodyPr>
          <a:lstStyle/>
          <a:p>
            <a:r>
              <a:rPr lang="en-US" sz="1700" b="1" dirty="0"/>
              <a:t>Bachelor's Degree in Food Technology. Department of Food Technology. School of Agriculture Technology and Food and Nutrition Technology. Technological Educational Institute of Ionian Islands.</a:t>
            </a:r>
          </a:p>
          <a:p>
            <a:r>
              <a:rPr lang="en-US" b="1" i="1" u="sng" dirty="0"/>
              <a:t>Field (ISCED </a:t>
            </a:r>
            <a:r>
              <a:rPr lang="en-US" b="1" i="1" u="sng" dirty="0" err="1"/>
              <a:t>FoET</a:t>
            </a:r>
            <a:r>
              <a:rPr lang="en-US" b="1" i="1" u="sng" dirty="0"/>
              <a:t> 2013)</a:t>
            </a:r>
          </a:p>
          <a:p>
            <a:pPr lvl="1"/>
            <a:r>
              <a:rPr lang="en-US" b="1" i="1" u="sng" dirty="0"/>
              <a:t>Community sanitation</a:t>
            </a:r>
          </a:p>
          <a:p>
            <a:pPr lvl="1"/>
            <a:r>
              <a:rPr lang="en-US" b="1" i="1" u="sng" dirty="0"/>
              <a:t>Food processing</a:t>
            </a:r>
          </a:p>
          <a:p>
            <a:r>
              <a:rPr lang="en-US" b="1" i="1" dirty="0"/>
              <a:t>Country/Region</a:t>
            </a:r>
          </a:p>
          <a:p>
            <a:pPr lvl="1"/>
            <a:r>
              <a:rPr lang="en-US" dirty="0"/>
              <a:t>Greece</a:t>
            </a:r>
          </a:p>
          <a:p>
            <a:r>
              <a:rPr lang="en-US" b="1" i="1" dirty="0"/>
              <a:t>EQF level</a:t>
            </a:r>
          </a:p>
          <a:p>
            <a:pPr lvl="1"/>
            <a:r>
              <a:rPr lang="en-US" dirty="0"/>
              <a:t>6</a:t>
            </a:r>
          </a:p>
          <a:p>
            <a:r>
              <a:rPr lang="en-US" b="1" i="1" dirty="0"/>
              <a:t>Description of the qualification</a:t>
            </a:r>
          </a:p>
          <a:p>
            <a:pPr lvl="1"/>
            <a:r>
              <a:rPr lang="en-US" b="1" dirty="0" smtClean="0"/>
              <a:t>Knowledge</a:t>
            </a:r>
            <a:endParaRPr lang="ro-RO" dirty="0"/>
          </a:p>
          <a:p>
            <a:pPr lvl="2"/>
            <a:r>
              <a:rPr lang="en-US" dirty="0" smtClean="0"/>
              <a:t>Upon </a:t>
            </a:r>
            <a:r>
              <a:rPr lang="en-US" dirty="0"/>
              <a:t>completion of studies, the graduate will obtain the necessary scientific knowledge, competences and skills to be able to handle qualitative and effectively the following </a:t>
            </a:r>
            <a:r>
              <a:rPr lang="en-US" dirty="0" smtClean="0"/>
              <a:t>subjects:</a:t>
            </a:r>
            <a:endParaRPr lang="ro-RO" dirty="0"/>
          </a:p>
          <a:p>
            <a:pPr lvl="2"/>
            <a:r>
              <a:rPr lang="en-US" dirty="0" smtClean="0"/>
              <a:t>Consulting </a:t>
            </a:r>
            <a:r>
              <a:rPr lang="en-US" dirty="0"/>
              <a:t>services and integrated production management of organic </a:t>
            </a:r>
            <a:r>
              <a:rPr lang="en-US" dirty="0" smtClean="0"/>
              <a:t>products.</a:t>
            </a:r>
            <a:endParaRPr lang="ro-RO" dirty="0"/>
          </a:p>
          <a:p>
            <a:pPr lvl="2"/>
            <a:r>
              <a:rPr lang="en-US" dirty="0" smtClean="0"/>
              <a:t>Design </a:t>
            </a:r>
            <a:r>
              <a:rPr lang="en-US" dirty="0"/>
              <a:t>and implementation of quality assurance systems in food production (ISO 22000) in compliance with the national and European </a:t>
            </a:r>
            <a:r>
              <a:rPr lang="en-US" dirty="0" smtClean="0"/>
              <a:t>legislation.</a:t>
            </a:r>
            <a:endParaRPr lang="ro-RO" dirty="0"/>
          </a:p>
          <a:p>
            <a:pPr lvl="2"/>
            <a:r>
              <a:rPr lang="en-US" dirty="0" smtClean="0"/>
              <a:t>Design </a:t>
            </a:r>
            <a:r>
              <a:rPr lang="en-US" dirty="0"/>
              <a:t>and implementation of quality assurance systems in environmental management (ISO 14000, EMAS, Agro 2-1/2-2) in compliance with the national and European </a:t>
            </a:r>
            <a:r>
              <a:rPr lang="en-US" dirty="0" smtClean="0"/>
              <a:t>legislation…………………………..</a:t>
            </a:r>
            <a:endParaRPr lang="en-US" dirty="0"/>
          </a:p>
          <a:p>
            <a:endParaRPr lang="en-US" dirty="0"/>
          </a:p>
        </p:txBody>
      </p:sp>
    </p:spTree>
    <p:extLst>
      <p:ext uri="{BB962C8B-B14F-4D97-AF65-F5344CB8AC3E}">
        <p14:creationId xmlns:p14="http://schemas.microsoft.com/office/powerpoint/2010/main" val="2146180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402771"/>
          </a:xfrm>
        </p:spPr>
        <p:txBody>
          <a:bodyPr>
            <a:normAutofit fontScale="90000"/>
          </a:bodyPr>
          <a:lstStyle/>
          <a:p>
            <a:r>
              <a:rPr lang="en-US" dirty="0" err="1" smtClean="0"/>
              <a:t>Modele</a:t>
            </a:r>
            <a:r>
              <a:rPr lang="en-US" dirty="0" smtClean="0"/>
              <a:t> </a:t>
            </a:r>
            <a:endParaRPr lang="en-US" dirty="0"/>
          </a:p>
        </p:txBody>
      </p:sp>
      <p:sp>
        <p:nvSpPr>
          <p:cNvPr id="3" name="Content Placeholder 2"/>
          <p:cNvSpPr>
            <a:spLocks noGrp="1"/>
          </p:cNvSpPr>
          <p:nvPr>
            <p:ph idx="1"/>
          </p:nvPr>
        </p:nvSpPr>
        <p:spPr>
          <a:xfrm>
            <a:off x="1484310" y="1149531"/>
            <a:ext cx="10018713" cy="5320938"/>
          </a:xfrm>
        </p:spPr>
        <p:txBody>
          <a:bodyPr>
            <a:normAutofit fontScale="55000" lnSpcReduction="20000"/>
          </a:bodyPr>
          <a:lstStyle/>
          <a:p>
            <a:r>
              <a:rPr lang="en-US" sz="2200" b="1" i="1" dirty="0"/>
              <a:t>Bachelor Degree of Engineering Science in Chemical Technology (RTU)</a:t>
            </a:r>
          </a:p>
          <a:p>
            <a:r>
              <a:rPr lang="en-US" sz="2200" b="1" dirty="0"/>
              <a:t>Field (ISCED </a:t>
            </a:r>
            <a:r>
              <a:rPr lang="en-US" sz="2200" b="1" dirty="0" err="1"/>
              <a:t>FoET</a:t>
            </a:r>
            <a:r>
              <a:rPr lang="en-US" sz="2200" b="1" dirty="0"/>
              <a:t> 2013)</a:t>
            </a:r>
          </a:p>
          <a:p>
            <a:pPr lvl="1"/>
            <a:r>
              <a:rPr lang="en-US" sz="2200" b="1" u="sng" dirty="0"/>
              <a:t>Chemical engineering and processes</a:t>
            </a:r>
          </a:p>
          <a:p>
            <a:r>
              <a:rPr lang="en-US" sz="2200" b="1" i="1" dirty="0"/>
              <a:t>Country/Region</a:t>
            </a:r>
          </a:p>
          <a:p>
            <a:pPr lvl="1"/>
            <a:r>
              <a:rPr lang="en-US" dirty="0"/>
              <a:t>Latvia</a:t>
            </a:r>
          </a:p>
          <a:p>
            <a:r>
              <a:rPr lang="en-US" b="1" i="1" dirty="0"/>
              <a:t>EQF level</a:t>
            </a:r>
          </a:p>
          <a:p>
            <a:pPr lvl="1"/>
            <a:r>
              <a:rPr lang="en-US" dirty="0"/>
              <a:t>6</a:t>
            </a:r>
          </a:p>
          <a:p>
            <a:r>
              <a:rPr lang="en-US" b="1" i="1" dirty="0"/>
              <a:t>Description of the qualification</a:t>
            </a:r>
          </a:p>
          <a:p>
            <a:pPr lvl="1"/>
            <a:r>
              <a:rPr lang="en-US" dirty="0"/>
              <a:t>Graduates of the study program are able:  </a:t>
            </a:r>
            <a:endParaRPr lang="ro-RO" dirty="0"/>
          </a:p>
          <a:p>
            <a:pPr lvl="2"/>
            <a:r>
              <a:rPr lang="en-US" dirty="0" smtClean="0"/>
              <a:t>to </a:t>
            </a:r>
            <a:r>
              <a:rPr lang="en-US" dirty="0"/>
              <a:t>present essential for chemical engineering basic knowledge in chemistry (general, inorganic, organic, analytical, physical chemistry), chemical technology, mathematics and physics, which are vital to understand, describe and to analyze processes of chemical engineering; </a:t>
            </a:r>
            <a:endParaRPr lang="ro-RO" dirty="0"/>
          </a:p>
          <a:p>
            <a:pPr lvl="2"/>
            <a:r>
              <a:rPr lang="en-US" dirty="0" smtClean="0"/>
              <a:t>to </a:t>
            </a:r>
            <a:r>
              <a:rPr lang="en-US" dirty="0"/>
              <a:t>conceive basic principles of chemical technology (material and energy balances, chemical equilibrium, heat and mass transfer, rate of chemical reactions);  </a:t>
            </a:r>
            <a:endParaRPr lang="ro-RO" dirty="0"/>
          </a:p>
          <a:p>
            <a:pPr lvl="2"/>
            <a:r>
              <a:rPr lang="en-US" dirty="0" smtClean="0"/>
              <a:t>to </a:t>
            </a:r>
            <a:r>
              <a:rPr lang="en-US" dirty="0"/>
              <a:t>comprehend basic statements of process control and basic principles of measurement of processes and products;  </a:t>
            </a:r>
            <a:endParaRPr lang="ro-RO" dirty="0"/>
          </a:p>
          <a:p>
            <a:pPr lvl="2"/>
            <a:r>
              <a:rPr lang="en-US" dirty="0" smtClean="0"/>
              <a:t>to </a:t>
            </a:r>
            <a:r>
              <a:rPr lang="en-US" dirty="0"/>
              <a:t>demonstrate basic knowledge in occupational safety, health and environmental protection;  </a:t>
            </a:r>
            <a:endParaRPr lang="ro-RO" dirty="0"/>
          </a:p>
          <a:p>
            <a:pPr lvl="2"/>
            <a:r>
              <a:rPr lang="en-US" dirty="0" smtClean="0"/>
              <a:t>to </a:t>
            </a:r>
            <a:r>
              <a:rPr lang="en-US" dirty="0"/>
              <a:t>comprehend the concept of sustainability and general principles of elaboration of chemical products; </a:t>
            </a:r>
            <a:endParaRPr lang="ro-RO" dirty="0"/>
          </a:p>
          <a:p>
            <a:pPr lvl="2"/>
            <a:r>
              <a:rPr lang="en-US" dirty="0" smtClean="0"/>
              <a:t>to </a:t>
            </a:r>
            <a:r>
              <a:rPr lang="en-US" dirty="0"/>
              <a:t>plan, carry out, explain and describe simple experiments;  </a:t>
            </a:r>
            <a:endParaRPr lang="ro-RO" dirty="0"/>
          </a:p>
          <a:p>
            <a:pPr lvl="2"/>
            <a:r>
              <a:rPr lang="en-US" dirty="0" smtClean="0"/>
              <a:t>to </a:t>
            </a:r>
            <a:r>
              <a:rPr lang="en-US" dirty="0"/>
              <a:t>manage to apply knowledge for elaboration of chemical processes and products;  </a:t>
            </a:r>
            <a:endParaRPr lang="ro-RO" dirty="0"/>
          </a:p>
          <a:p>
            <a:pPr lvl="2"/>
            <a:r>
              <a:rPr lang="en-US" dirty="0" smtClean="0"/>
              <a:t>to </a:t>
            </a:r>
            <a:r>
              <a:rPr lang="en-US" dirty="0"/>
              <a:t>design projects within chosen </a:t>
            </a:r>
            <a:r>
              <a:rPr lang="en-US" dirty="0" smtClean="0"/>
              <a:t>specialty;</a:t>
            </a:r>
            <a:endParaRPr lang="ro-RO" dirty="0" smtClean="0"/>
          </a:p>
          <a:p>
            <a:pPr lvl="2"/>
            <a:r>
              <a:rPr lang="en-US" dirty="0" smtClean="0"/>
              <a:t>can </a:t>
            </a:r>
            <a:r>
              <a:rPr lang="en-US" dirty="0"/>
              <a:t>manage dangerous chemical substances and realize dangerous processes, considering safety requirements; </a:t>
            </a:r>
            <a:endParaRPr lang="ro-RO" dirty="0"/>
          </a:p>
          <a:p>
            <a:pPr lvl="2"/>
            <a:r>
              <a:rPr lang="en-US" dirty="0" smtClean="0"/>
              <a:t>to </a:t>
            </a:r>
            <a:r>
              <a:rPr lang="en-US" dirty="0"/>
              <a:t>demonstrate chemical literacy, to search, select, analyze and use information independently;    </a:t>
            </a:r>
            <a:endParaRPr lang="ro-RO" dirty="0"/>
          </a:p>
          <a:p>
            <a:pPr lvl="2"/>
            <a:r>
              <a:rPr lang="en-US" dirty="0" smtClean="0"/>
              <a:t>to </a:t>
            </a:r>
            <a:r>
              <a:rPr lang="en-US" dirty="0"/>
              <a:t>apply their knowledge for solution (analytical, numerical, and graphical) of different problems in chemical engineering using general principles of chemical technology</a:t>
            </a:r>
            <a:r>
              <a:rPr lang="en-US" dirty="0" smtClean="0"/>
              <a:t>;</a:t>
            </a:r>
            <a:endParaRPr lang="en-US" dirty="0"/>
          </a:p>
        </p:txBody>
      </p:sp>
    </p:spTree>
    <p:extLst>
      <p:ext uri="{BB962C8B-B14F-4D97-AF65-F5344CB8AC3E}">
        <p14:creationId xmlns:p14="http://schemas.microsoft.com/office/powerpoint/2010/main" val="617923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491" y="217714"/>
            <a:ext cx="10292533" cy="957943"/>
          </a:xfrm>
        </p:spPr>
        <p:txBody>
          <a:bodyPr>
            <a:normAutofit/>
          </a:bodyPr>
          <a:lstStyle/>
          <a:p>
            <a:r>
              <a:rPr lang="en-US" sz="2400" dirty="0" smtClean="0"/>
              <a:t>QS-ranking</a:t>
            </a:r>
            <a:r>
              <a:rPr lang="ro-RO" sz="2400" dirty="0" smtClean="0"/>
              <a:t> </a:t>
            </a:r>
            <a:r>
              <a:rPr lang="en-US" sz="2400" dirty="0" smtClean="0"/>
              <a:t>-</a:t>
            </a:r>
            <a:r>
              <a:rPr lang="ro-RO" sz="2400" dirty="0" smtClean="0"/>
              <a:t> î</a:t>
            </a:r>
            <a:r>
              <a:rPr lang="en-US" sz="2400" dirty="0" err="1" smtClean="0"/>
              <a:t>nv</a:t>
            </a:r>
            <a:r>
              <a:rPr lang="ro-RO" sz="2400" dirty="0" err="1" smtClean="0"/>
              <a:t>ăță</a:t>
            </a:r>
            <a:r>
              <a:rPr lang="en-US" sz="2400" dirty="0" smtClean="0"/>
              <a:t>m</a:t>
            </a:r>
            <a:r>
              <a:rPr lang="ro-RO" sz="2400" dirty="0" smtClean="0"/>
              <a:t>â</a:t>
            </a:r>
            <a:r>
              <a:rPr lang="en-US" sz="2400" dirty="0" err="1" smtClean="0"/>
              <a:t>ntul</a:t>
            </a:r>
            <a:r>
              <a:rPr lang="en-US" sz="2400" dirty="0" smtClean="0"/>
              <a:t> superior </a:t>
            </a:r>
            <a:r>
              <a:rPr lang="en-US" sz="2400" dirty="0" err="1" smtClean="0"/>
              <a:t>pe</a:t>
            </a:r>
            <a:r>
              <a:rPr lang="en-US" sz="2400" dirty="0" smtClean="0"/>
              <a:t> </a:t>
            </a:r>
            <a:r>
              <a:rPr lang="ro-RO" sz="2400" dirty="0" err="1" smtClean="0"/>
              <a:t>ț</a:t>
            </a:r>
            <a:r>
              <a:rPr lang="ro-RO" sz="2400" dirty="0" err="1"/>
              <a:t>ă</a:t>
            </a:r>
            <a:r>
              <a:rPr lang="en-US" sz="2400" dirty="0" err="1" smtClean="0"/>
              <a:t>ri</a:t>
            </a:r>
            <a:r>
              <a:rPr lang="en-US" sz="2400" dirty="0" smtClean="0"/>
              <a:t> </a:t>
            </a:r>
            <a:r>
              <a:rPr lang="ro-RO" sz="2400" dirty="0"/>
              <a:t>î</a:t>
            </a:r>
            <a:r>
              <a:rPr lang="en-US" sz="2400" dirty="0" smtClean="0"/>
              <a:t>n Europa –</a:t>
            </a:r>
            <a:r>
              <a:rPr lang="ro-RO" sz="2400" dirty="0" smtClean="0"/>
              <a:t> </a:t>
            </a:r>
            <a:r>
              <a:rPr lang="en-US" sz="2400" dirty="0" smtClean="0"/>
              <a:t>nu </a:t>
            </a:r>
            <a:r>
              <a:rPr lang="en-US" sz="2400" dirty="0" err="1" smtClean="0"/>
              <a:t>suntem</a:t>
            </a:r>
            <a:r>
              <a:rPr lang="en-US" sz="2400" dirty="0" smtClean="0"/>
              <a:t> </a:t>
            </a:r>
            <a:r>
              <a:rPr lang="ro-RO" sz="2400" dirty="0"/>
              <a:t>î</a:t>
            </a:r>
            <a:r>
              <a:rPr lang="en-US" sz="2400" dirty="0" smtClean="0"/>
              <a:t>n top 50</a:t>
            </a:r>
            <a:endParaRPr lang="en-US" sz="2400" dirty="0"/>
          </a:p>
        </p:txBody>
      </p:sp>
      <p:graphicFrame>
        <p:nvGraphicFramePr>
          <p:cNvPr id="4" name="Content Placeholder 3"/>
          <p:cNvGraphicFramePr>
            <a:graphicFrameLocks noGrp="1"/>
          </p:cNvGraphicFramePr>
          <p:nvPr>
            <p:ph idx="1"/>
          </p:nvPr>
        </p:nvGraphicFramePr>
        <p:xfrm>
          <a:off x="3597635" y="1331913"/>
          <a:ext cx="5792067" cy="5286375"/>
        </p:xfrm>
        <a:graphic>
          <a:graphicData uri="http://schemas.openxmlformats.org/drawingml/2006/table">
            <a:tbl>
              <a:tblPr/>
              <a:tblGrid>
                <a:gridCol w="1930689">
                  <a:extLst>
                    <a:ext uri="{9D8B030D-6E8A-4147-A177-3AD203B41FA5}">
                      <a16:colId xmlns:a16="http://schemas.microsoft.com/office/drawing/2014/main" val="2387017397"/>
                    </a:ext>
                  </a:extLst>
                </a:gridCol>
                <a:gridCol w="1930689">
                  <a:extLst>
                    <a:ext uri="{9D8B030D-6E8A-4147-A177-3AD203B41FA5}">
                      <a16:colId xmlns:a16="http://schemas.microsoft.com/office/drawing/2014/main" val="3932652457"/>
                    </a:ext>
                  </a:extLst>
                </a:gridCol>
                <a:gridCol w="1930689">
                  <a:extLst>
                    <a:ext uri="{9D8B030D-6E8A-4147-A177-3AD203B41FA5}">
                      <a16:colId xmlns:a16="http://schemas.microsoft.com/office/drawing/2014/main" val="3128549456"/>
                    </a:ext>
                  </a:extLst>
                </a:gridCol>
              </a:tblGrid>
              <a:tr h="211455">
                <a:tc>
                  <a:txBody>
                    <a:bodyPr/>
                    <a:lstStyle/>
                    <a:p>
                      <a:pPr algn="l" fontAlgn="base"/>
                      <a:r>
                        <a:rPr lang="en-US" sz="1000" b="1">
                          <a:solidFill>
                            <a:srgbClr val="7E7E7E"/>
                          </a:solidFill>
                          <a:effectLst/>
                          <a:latin typeface="nunito"/>
                        </a:rPr>
                        <a:t>#</a:t>
                      </a:r>
                      <a:r>
                        <a:rPr lang="en-US" sz="1000" b="1">
                          <a:solidFill>
                            <a:srgbClr val="7E7E7E"/>
                          </a:solidFill>
                          <a:effectLst/>
                          <a:latin typeface="inherit"/>
                        </a:rPr>
                        <a:t> RANK</a:t>
                      </a:r>
                      <a:endParaRPr lang="en-US" sz="1000" b="1">
                        <a:solidFill>
                          <a:srgbClr val="7E7E7E"/>
                        </a:solidFill>
                        <a:effectLst/>
                        <a:latin typeface="nunito"/>
                      </a:endParaRPr>
                    </a:p>
                  </a:txBody>
                  <a:tcPr marL="52864" marR="52864" marT="26432" marB="26432">
                    <a:lnL>
                      <a:noFill/>
                    </a:lnL>
                    <a:lnR>
                      <a:noFill/>
                    </a:lnR>
                    <a:lnT>
                      <a:noFill/>
                    </a:lnT>
                    <a:lnB w="9525" cap="flat" cmpd="sng" algn="ctr">
                      <a:solidFill>
                        <a:srgbClr val="A8D8ED"/>
                      </a:solidFill>
                      <a:prstDash val="solid"/>
                      <a:round/>
                      <a:headEnd type="none" w="med" len="med"/>
                      <a:tailEnd type="none" w="med" len="med"/>
                    </a:lnB>
                    <a:solidFill>
                      <a:srgbClr val="FCFCFC"/>
                    </a:solidFill>
                  </a:tcPr>
                </a:tc>
                <a:tc>
                  <a:txBody>
                    <a:bodyPr/>
                    <a:lstStyle/>
                    <a:p>
                      <a:pPr algn="l" fontAlgn="base"/>
                      <a:r>
                        <a:rPr lang="en-US" sz="1000" b="1">
                          <a:solidFill>
                            <a:srgbClr val="7E7E7E"/>
                          </a:solidFill>
                          <a:effectLst/>
                          <a:latin typeface="nunito"/>
                        </a:rPr>
                        <a:t>LOCATION</a:t>
                      </a:r>
                    </a:p>
                  </a:txBody>
                  <a:tcPr marL="52864" marR="52864" marT="26432" marB="26432">
                    <a:lnL>
                      <a:noFill/>
                    </a:lnL>
                    <a:lnR>
                      <a:noFill/>
                    </a:lnR>
                    <a:lnT>
                      <a:noFill/>
                    </a:lnT>
                    <a:lnB w="9525" cap="flat" cmpd="sng" algn="ctr">
                      <a:solidFill>
                        <a:srgbClr val="78BEDB"/>
                      </a:solidFill>
                      <a:prstDash val="solid"/>
                      <a:round/>
                      <a:headEnd type="none" w="med" len="med"/>
                      <a:tailEnd type="none" w="med" len="med"/>
                    </a:lnB>
                    <a:solidFill>
                      <a:srgbClr val="FCFCFC"/>
                    </a:solidFill>
                  </a:tcPr>
                </a:tc>
                <a:tc>
                  <a:txBody>
                    <a:bodyPr/>
                    <a:lstStyle/>
                    <a:p>
                      <a:pPr algn="l" fontAlgn="base"/>
                      <a:endParaRPr lang="en-US" sz="1000" b="1">
                        <a:solidFill>
                          <a:srgbClr val="7E7E7E"/>
                        </a:solidFill>
                        <a:effectLst/>
                        <a:latin typeface="nunito"/>
                      </a:endParaRPr>
                    </a:p>
                  </a:txBody>
                  <a:tcPr marL="52864" marR="52864" marT="26432" marB="26432">
                    <a:lnL>
                      <a:noFill/>
                    </a:lnL>
                    <a:lnR>
                      <a:noFill/>
                    </a:lnR>
                    <a:lnT>
                      <a:noFill/>
                    </a:lnT>
                    <a:lnB w="9525" cap="flat" cmpd="sng" algn="ctr">
                      <a:solidFill>
                        <a:srgbClr val="78BEDB"/>
                      </a:solidFill>
                      <a:prstDash val="solid"/>
                      <a:round/>
                      <a:headEnd type="none" w="med" len="med"/>
                      <a:tailEnd type="none" w="med" len="med"/>
                    </a:lnB>
                    <a:solidFill>
                      <a:srgbClr val="FCFCFC"/>
                    </a:solidFill>
                  </a:tcPr>
                </a:tc>
                <a:extLst>
                  <a:ext uri="{0D108BD9-81ED-4DB2-BD59-A6C34878D82A}">
                    <a16:rowId xmlns:a16="http://schemas.microsoft.com/office/drawing/2014/main" val="432424153"/>
                  </a:ext>
                </a:extLst>
              </a:tr>
              <a:tr h="211455">
                <a:tc>
                  <a:txBody>
                    <a:bodyPr/>
                    <a:lstStyle/>
                    <a:p>
                      <a:pPr algn="l" fontAlgn="base"/>
                      <a:endParaRPr lang="en-US" sz="1000" b="0">
                        <a:effectLst/>
                        <a:latin typeface="inherit"/>
                      </a:endParaRPr>
                    </a:p>
                  </a:txBody>
                  <a:tcPr marL="52864" marR="52864" marT="26432" marB="26432">
                    <a:lnL>
                      <a:noFill/>
                    </a:lnL>
                    <a:lnR w="9525" cap="flat" cmpd="sng" algn="ctr">
                      <a:solidFill>
                        <a:srgbClr val="E9E9E9"/>
                      </a:solidFill>
                      <a:prstDash val="solid"/>
                      <a:round/>
                      <a:headEnd type="none" w="med" len="med"/>
                      <a:tailEnd type="none" w="med" len="med"/>
                    </a:lnR>
                    <a:lnT w="9525" cap="flat" cmpd="sng" algn="ctr">
                      <a:solidFill>
                        <a:srgbClr val="A8D8ED"/>
                      </a:solidFill>
                      <a:prstDash val="solid"/>
                      <a:round/>
                      <a:headEnd type="none" w="med" len="med"/>
                      <a:tailEnd type="none" w="med" len="med"/>
                    </a:lnT>
                    <a:lnB w="9525" cap="flat" cmpd="sng" algn="ctr">
                      <a:solidFill>
                        <a:srgbClr val="B3E3F7"/>
                      </a:solidFill>
                      <a:prstDash val="solid"/>
                      <a:round/>
                      <a:headEnd type="none" w="med" len="med"/>
                      <a:tailEnd type="none" w="med" len="med"/>
                    </a:lnB>
                    <a:solidFill>
                      <a:srgbClr val="9BD7F0"/>
                    </a:solidFill>
                  </a:tcPr>
                </a:tc>
                <a:tc>
                  <a:txBody>
                    <a:bodyPr/>
                    <a:lstStyle/>
                    <a:p>
                      <a:pPr algn="l" fontAlgn="base"/>
                      <a:endParaRPr lang="en-US" sz="1000" b="0">
                        <a:effectLst/>
                        <a:latin typeface="inherit"/>
                      </a:endParaRPr>
                    </a:p>
                  </a:txBody>
                  <a:tcPr marL="52864" marR="52864" marT="26432" marB="26432">
                    <a:lnL w="9525" cap="flat" cmpd="sng" algn="ctr">
                      <a:solidFill>
                        <a:srgbClr val="E9E9E9"/>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78BEDB"/>
                      </a:solidFill>
                      <a:prstDash val="solid"/>
                      <a:round/>
                      <a:headEnd type="none" w="med" len="med"/>
                      <a:tailEnd type="none" w="med" len="med"/>
                    </a:lnT>
                    <a:lnB w="9525" cap="flat" cmpd="sng" algn="ctr">
                      <a:solidFill>
                        <a:srgbClr val="AED5E5"/>
                      </a:solidFill>
                      <a:prstDash val="solid"/>
                      <a:round/>
                      <a:headEnd type="none" w="med" len="med"/>
                      <a:tailEnd type="none" w="med" len="med"/>
                    </a:lnB>
                    <a:solidFill>
                      <a:srgbClr val="78BEDB"/>
                    </a:solidFill>
                  </a:tcPr>
                </a:tc>
                <a:tc>
                  <a:txBody>
                    <a:bodyPr/>
                    <a:lstStyle/>
                    <a:p>
                      <a:pPr algn="l" fontAlgn="base"/>
                      <a:endParaRPr lang="en-US" sz="1000" b="0">
                        <a:effectLst/>
                        <a:latin typeface="inherit"/>
                      </a:endParaRP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78BEDB"/>
                      </a:solidFill>
                      <a:prstDash val="solid"/>
                      <a:round/>
                      <a:headEnd type="none" w="med" len="med"/>
                      <a:tailEnd type="none" w="med" len="med"/>
                    </a:lnT>
                    <a:lnB w="9525" cap="flat" cmpd="sng" algn="ctr">
                      <a:solidFill>
                        <a:srgbClr val="AED5E5"/>
                      </a:solidFill>
                      <a:prstDash val="solid"/>
                      <a:round/>
                      <a:headEnd type="none" w="med" len="med"/>
                      <a:tailEnd type="none" w="med" len="med"/>
                    </a:lnB>
                    <a:solidFill>
                      <a:srgbClr val="78BEDB"/>
                    </a:solidFill>
                  </a:tcPr>
                </a:tc>
                <a:extLst>
                  <a:ext uri="{0D108BD9-81ED-4DB2-BD59-A6C34878D82A}">
                    <a16:rowId xmlns:a16="http://schemas.microsoft.com/office/drawing/2014/main" val="365371749"/>
                  </a:ext>
                </a:extLst>
              </a:tr>
              <a:tr h="211455">
                <a:tc>
                  <a:txBody>
                    <a:bodyPr/>
                    <a:lstStyle/>
                    <a:p>
                      <a:pPr algn="l" fontAlgn="base"/>
                      <a:r>
                        <a:rPr lang="en-US" sz="1000" b="0">
                          <a:solidFill>
                            <a:srgbClr val="175265"/>
                          </a:solidFill>
                          <a:effectLst/>
                          <a:latin typeface="inherit"/>
                        </a:rPr>
                        <a:t>2018</a:t>
                      </a:r>
                      <a:endParaRPr lang="en-US" sz="1000" b="0">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B3E3F7"/>
                      </a:solidFill>
                      <a:prstDash val="solid"/>
                      <a:round/>
                      <a:headEnd type="none" w="med" len="med"/>
                      <a:tailEnd type="none" w="med" len="med"/>
                    </a:lnT>
                    <a:lnB w="9525" cap="flat" cmpd="sng" algn="ctr">
                      <a:solidFill>
                        <a:srgbClr val="ACD3E3"/>
                      </a:solidFill>
                      <a:prstDash val="solid"/>
                      <a:round/>
                      <a:headEnd type="none" w="med" len="med"/>
                      <a:tailEnd type="none" w="med" len="med"/>
                    </a:lnB>
                    <a:solidFill>
                      <a:srgbClr val="CAEFFE"/>
                    </a:solidFill>
                  </a:tcPr>
                </a:tc>
                <a:tc>
                  <a:txBody>
                    <a:bodyPr/>
                    <a:lstStyle/>
                    <a:p>
                      <a:pPr algn="l" fontAlgn="base"/>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AED5E5"/>
                      </a:solidFill>
                      <a:prstDash val="solid"/>
                      <a:round/>
                      <a:headEnd type="none" w="med" len="med"/>
                      <a:tailEnd type="none" w="med" len="med"/>
                    </a:lnR>
                    <a:lnT w="9525" cap="flat" cmpd="sng" algn="ctr">
                      <a:solidFill>
                        <a:srgbClr val="AED5E5"/>
                      </a:solidFill>
                      <a:prstDash val="solid"/>
                      <a:round/>
                      <a:headEnd type="none" w="med" len="med"/>
                      <a:tailEnd type="none" w="med" len="med"/>
                    </a:lnT>
                    <a:lnB w="9525" cap="flat" cmpd="sng" algn="ctr">
                      <a:solidFill>
                        <a:srgbClr val="ACD3E3"/>
                      </a:solidFill>
                      <a:prstDash val="solid"/>
                      <a:round/>
                      <a:headEnd type="none" w="med" len="med"/>
                      <a:tailEnd type="none" w="med" len="med"/>
                    </a:lnB>
                    <a:solidFill>
                      <a:srgbClr val="E9F8FF"/>
                    </a:solidFill>
                  </a:tcPr>
                </a:tc>
                <a:tc>
                  <a:txBody>
                    <a:bodyPr/>
                    <a:lstStyle/>
                    <a:p>
                      <a:pPr algn="l" fontAlgn="base"/>
                      <a:r>
                        <a:rPr lang="en-US" sz="1000" b="1">
                          <a:solidFill>
                            <a:srgbClr val="000000"/>
                          </a:solidFill>
                          <a:effectLst/>
                          <a:latin typeface="inherit"/>
                        </a:rPr>
                        <a:t>X</a:t>
                      </a:r>
                      <a:r>
                        <a:rPr lang="en-US" sz="1000" b="0">
                          <a:effectLst/>
                          <a:latin typeface="inherit"/>
                        </a:rPr>
                        <a:t>   </a:t>
                      </a:r>
                      <a:r>
                        <a:rPr lang="en-US" sz="1000" b="0">
                          <a:solidFill>
                            <a:srgbClr val="175265"/>
                          </a:solidFill>
                          <a:effectLst/>
                          <a:latin typeface="inherit"/>
                        </a:rPr>
                        <a:t>Europe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a:noFill/>
                    </a:lnR>
                    <a:lnT w="9525" cap="flat" cmpd="sng" algn="ctr">
                      <a:solidFill>
                        <a:srgbClr val="AED5E5"/>
                      </a:solidFill>
                      <a:prstDash val="solid"/>
                      <a:round/>
                      <a:headEnd type="none" w="med" len="med"/>
                      <a:tailEnd type="none" w="med" len="med"/>
                    </a:lnT>
                    <a:lnB w="9525" cap="flat" cmpd="sng" algn="ctr">
                      <a:solidFill>
                        <a:srgbClr val="ACD3E3"/>
                      </a:solidFill>
                      <a:prstDash val="solid"/>
                      <a:round/>
                      <a:headEnd type="none" w="med" len="med"/>
                      <a:tailEnd type="none" w="med" len="med"/>
                    </a:lnB>
                    <a:solidFill>
                      <a:srgbClr val="E9F8FF"/>
                    </a:solidFill>
                  </a:tcPr>
                </a:tc>
                <a:extLst>
                  <a:ext uri="{0D108BD9-81ED-4DB2-BD59-A6C34878D82A}">
                    <a16:rowId xmlns:a16="http://schemas.microsoft.com/office/drawing/2014/main" val="1674194216"/>
                  </a:ext>
                </a:extLst>
              </a:tr>
              <a:tr h="211455">
                <a:tc>
                  <a:txBody>
                    <a:bodyPr/>
                    <a:lstStyle/>
                    <a:p>
                      <a:pPr algn="ctr" fontAlgn="base"/>
                      <a:r>
                        <a:rPr lang="en-US" sz="1000" b="0">
                          <a:solidFill>
                            <a:srgbClr val="FFFFFF"/>
                          </a:solidFill>
                          <a:effectLst/>
                          <a:latin typeface="nunito"/>
                        </a:rPr>
                        <a:t>2</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ACD3E3"/>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2"/>
                        </a:rPr>
                        <a:t>United Kingdom</a:t>
                      </a:r>
                      <a:r>
                        <a:rPr lang="en-US" sz="1000" b="0" u="none" strike="noStrike">
                          <a:solidFill>
                            <a:srgbClr val="175265"/>
                          </a:solidFill>
                          <a:effectLst/>
                          <a:latin typeface="nunito"/>
                          <a:hlinkClick r:id="rId2"/>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ACD3E3"/>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United Kingdom</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ACD3E3"/>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1334917141"/>
                  </a:ext>
                </a:extLst>
              </a:tr>
              <a:tr h="211455">
                <a:tc>
                  <a:txBody>
                    <a:bodyPr/>
                    <a:lstStyle/>
                    <a:p>
                      <a:pPr algn="ctr" fontAlgn="base"/>
                      <a:r>
                        <a:rPr lang="en-US" sz="1000" b="0">
                          <a:solidFill>
                            <a:srgbClr val="FFFFFF"/>
                          </a:solidFill>
                          <a:effectLst/>
                          <a:latin typeface="nunito"/>
                        </a:rPr>
                        <a:t>4</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3"/>
                        </a:rPr>
                        <a:t>Germany</a:t>
                      </a:r>
                      <a:r>
                        <a:rPr lang="en-US" sz="1000" b="0" u="none" strike="noStrike">
                          <a:solidFill>
                            <a:srgbClr val="175265"/>
                          </a:solidFill>
                          <a:effectLst/>
                          <a:latin typeface="nunito"/>
                          <a:hlinkClick r:id="rId3"/>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Germany</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3177804556"/>
                  </a:ext>
                </a:extLst>
              </a:tr>
              <a:tr h="211455">
                <a:tc>
                  <a:txBody>
                    <a:bodyPr/>
                    <a:lstStyle/>
                    <a:p>
                      <a:pPr algn="ctr" fontAlgn="base"/>
                      <a:r>
                        <a:rPr lang="en-US" sz="1000" b="0">
                          <a:solidFill>
                            <a:srgbClr val="FFFFFF"/>
                          </a:solidFill>
                          <a:effectLst/>
                          <a:latin typeface="nunito"/>
                        </a:rPr>
                        <a:t>6</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4"/>
                        </a:rPr>
                        <a:t>France</a:t>
                      </a:r>
                      <a:r>
                        <a:rPr lang="en-US" sz="1000" b="0" u="none" strike="noStrike">
                          <a:solidFill>
                            <a:srgbClr val="175265"/>
                          </a:solidFill>
                          <a:effectLst/>
                          <a:latin typeface="nunito"/>
                          <a:hlinkClick r:id="rId4"/>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France</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1014859861"/>
                  </a:ext>
                </a:extLst>
              </a:tr>
              <a:tr h="211455">
                <a:tc>
                  <a:txBody>
                    <a:bodyPr/>
                    <a:lstStyle/>
                    <a:p>
                      <a:pPr algn="ctr" fontAlgn="base"/>
                      <a:r>
                        <a:rPr lang="en-US" sz="1000" b="0">
                          <a:solidFill>
                            <a:srgbClr val="FFFFFF"/>
                          </a:solidFill>
                          <a:effectLst/>
                          <a:latin typeface="nunito"/>
                        </a:rPr>
                        <a:t>7</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5"/>
                        </a:rPr>
                        <a:t>Netherlands</a:t>
                      </a:r>
                      <a:r>
                        <a:rPr lang="en-US" sz="1000" b="0" u="none" strike="noStrike">
                          <a:solidFill>
                            <a:srgbClr val="175265"/>
                          </a:solidFill>
                          <a:effectLst/>
                          <a:latin typeface="nunito"/>
                          <a:hlinkClick r:id="rId5"/>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Netherlands</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44815770"/>
                  </a:ext>
                </a:extLst>
              </a:tr>
              <a:tr h="211455">
                <a:tc>
                  <a:txBody>
                    <a:bodyPr/>
                    <a:lstStyle/>
                    <a:p>
                      <a:pPr algn="ctr" fontAlgn="base"/>
                      <a:r>
                        <a:rPr lang="en-US" sz="1000" b="0">
                          <a:solidFill>
                            <a:srgbClr val="FFFFFF"/>
                          </a:solidFill>
                          <a:effectLst/>
                          <a:latin typeface="nunito"/>
                        </a:rPr>
                        <a:t>11</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6"/>
                        </a:rPr>
                        <a:t>Italy</a:t>
                      </a:r>
                      <a:r>
                        <a:rPr lang="en-US" sz="1000" b="0" u="none" strike="noStrike">
                          <a:solidFill>
                            <a:srgbClr val="175265"/>
                          </a:solidFill>
                          <a:effectLst/>
                          <a:latin typeface="nunito"/>
                          <a:hlinkClick r:id="rId6"/>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Italy</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432018199"/>
                  </a:ext>
                </a:extLst>
              </a:tr>
              <a:tr h="211455">
                <a:tc>
                  <a:txBody>
                    <a:bodyPr/>
                    <a:lstStyle/>
                    <a:p>
                      <a:pPr algn="ctr" fontAlgn="base"/>
                      <a:r>
                        <a:rPr lang="en-US" sz="1000" b="0">
                          <a:solidFill>
                            <a:srgbClr val="FFFFFF"/>
                          </a:solidFill>
                          <a:effectLst/>
                          <a:latin typeface="nunito"/>
                        </a:rPr>
                        <a:t>12</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7"/>
                        </a:rPr>
                        <a:t>Spain</a:t>
                      </a:r>
                      <a:r>
                        <a:rPr lang="en-US" sz="1000" b="0" u="none" strike="noStrike">
                          <a:solidFill>
                            <a:srgbClr val="175265"/>
                          </a:solidFill>
                          <a:effectLst/>
                          <a:latin typeface="nunito"/>
                          <a:hlinkClick r:id="rId7"/>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Spain</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3380713653"/>
                  </a:ext>
                </a:extLst>
              </a:tr>
              <a:tr h="211455">
                <a:tc>
                  <a:txBody>
                    <a:bodyPr/>
                    <a:lstStyle/>
                    <a:p>
                      <a:pPr algn="ctr" fontAlgn="base"/>
                      <a:r>
                        <a:rPr lang="en-US" sz="1000" b="0">
                          <a:solidFill>
                            <a:srgbClr val="FFFFFF"/>
                          </a:solidFill>
                          <a:effectLst/>
                          <a:latin typeface="nunito"/>
                        </a:rPr>
                        <a:t>13</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8"/>
                        </a:rPr>
                        <a:t>Switzerland</a:t>
                      </a:r>
                      <a:r>
                        <a:rPr lang="en-US" sz="1000" b="0" u="none" strike="noStrike">
                          <a:solidFill>
                            <a:srgbClr val="175265"/>
                          </a:solidFill>
                          <a:effectLst/>
                          <a:latin typeface="nunito"/>
                          <a:hlinkClick r:id="rId8"/>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Switzerland</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2599158271"/>
                  </a:ext>
                </a:extLst>
              </a:tr>
              <a:tr h="211455">
                <a:tc>
                  <a:txBody>
                    <a:bodyPr/>
                    <a:lstStyle/>
                    <a:p>
                      <a:pPr algn="ctr" fontAlgn="base"/>
                      <a:r>
                        <a:rPr lang="en-US" sz="1000" b="0">
                          <a:solidFill>
                            <a:srgbClr val="FFFFFF"/>
                          </a:solidFill>
                          <a:effectLst/>
                          <a:latin typeface="nunito"/>
                        </a:rPr>
                        <a:t>14</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9"/>
                        </a:rPr>
                        <a:t>Sweden</a:t>
                      </a:r>
                      <a:r>
                        <a:rPr lang="en-US" sz="1000" b="0" u="none" strike="noStrike">
                          <a:solidFill>
                            <a:srgbClr val="175265"/>
                          </a:solidFill>
                          <a:effectLst/>
                          <a:latin typeface="nunito"/>
                          <a:hlinkClick r:id="rId9"/>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Sweden</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292255955"/>
                  </a:ext>
                </a:extLst>
              </a:tr>
              <a:tr h="211455">
                <a:tc>
                  <a:txBody>
                    <a:bodyPr/>
                    <a:lstStyle/>
                    <a:p>
                      <a:pPr algn="ctr" fontAlgn="base"/>
                      <a:r>
                        <a:rPr lang="en-US" sz="1000" b="0">
                          <a:solidFill>
                            <a:srgbClr val="FFFFFF"/>
                          </a:solidFill>
                          <a:effectLst/>
                          <a:latin typeface="nunito"/>
                        </a:rPr>
                        <a:t>15</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0"/>
                        </a:rPr>
                        <a:t>Russia</a:t>
                      </a:r>
                      <a:r>
                        <a:rPr lang="en-US" sz="1000" b="0" u="none" strike="noStrike">
                          <a:solidFill>
                            <a:srgbClr val="175265"/>
                          </a:solidFill>
                          <a:effectLst/>
                          <a:latin typeface="nunito"/>
                          <a:hlinkClick r:id="rId10"/>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Russia</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822189987"/>
                  </a:ext>
                </a:extLst>
              </a:tr>
              <a:tr h="211455">
                <a:tc>
                  <a:txBody>
                    <a:bodyPr/>
                    <a:lstStyle/>
                    <a:p>
                      <a:pPr algn="ctr" fontAlgn="base"/>
                      <a:r>
                        <a:rPr lang="en-US" sz="1000" b="0">
                          <a:solidFill>
                            <a:srgbClr val="FFFFFF"/>
                          </a:solidFill>
                          <a:effectLst/>
                          <a:latin typeface="nunito"/>
                        </a:rPr>
                        <a:t>17</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1"/>
                        </a:rPr>
                        <a:t>Belgium</a:t>
                      </a:r>
                      <a:r>
                        <a:rPr lang="en-US" sz="1000" b="0" u="none" strike="noStrike">
                          <a:solidFill>
                            <a:srgbClr val="175265"/>
                          </a:solidFill>
                          <a:effectLst/>
                          <a:latin typeface="nunito"/>
                          <a:hlinkClick r:id="rId11"/>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Belgium</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571610032"/>
                  </a:ext>
                </a:extLst>
              </a:tr>
              <a:tr h="211455">
                <a:tc>
                  <a:txBody>
                    <a:bodyPr/>
                    <a:lstStyle/>
                    <a:p>
                      <a:pPr algn="ctr" fontAlgn="base"/>
                      <a:r>
                        <a:rPr lang="en-US" sz="1000" b="0">
                          <a:solidFill>
                            <a:srgbClr val="FFFFFF"/>
                          </a:solidFill>
                          <a:effectLst/>
                          <a:latin typeface="nunito"/>
                        </a:rPr>
                        <a:t>20</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2"/>
                        </a:rPr>
                        <a:t>Finland</a:t>
                      </a:r>
                      <a:r>
                        <a:rPr lang="en-US" sz="1000" b="0" u="none" strike="noStrike">
                          <a:solidFill>
                            <a:srgbClr val="175265"/>
                          </a:solidFill>
                          <a:effectLst/>
                          <a:latin typeface="nunito"/>
                          <a:hlinkClick r:id="rId12"/>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Finland</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158742696"/>
                  </a:ext>
                </a:extLst>
              </a:tr>
              <a:tr h="211455">
                <a:tc>
                  <a:txBody>
                    <a:bodyPr/>
                    <a:lstStyle/>
                    <a:p>
                      <a:pPr algn="ctr" fontAlgn="base"/>
                      <a:r>
                        <a:rPr lang="en-US" sz="1000" b="0">
                          <a:solidFill>
                            <a:srgbClr val="FFFFFF"/>
                          </a:solidFill>
                          <a:effectLst/>
                          <a:latin typeface="nunito"/>
                        </a:rPr>
                        <a:t>22</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3"/>
                        </a:rPr>
                        <a:t>Denmark</a:t>
                      </a:r>
                      <a:r>
                        <a:rPr lang="en-US" sz="1000" b="0" u="none" strike="noStrike">
                          <a:solidFill>
                            <a:srgbClr val="175265"/>
                          </a:solidFill>
                          <a:effectLst/>
                          <a:latin typeface="nunito"/>
                          <a:hlinkClick r:id="rId13"/>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Denmark</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1397300658"/>
                  </a:ext>
                </a:extLst>
              </a:tr>
              <a:tr h="211455">
                <a:tc>
                  <a:txBody>
                    <a:bodyPr/>
                    <a:lstStyle/>
                    <a:p>
                      <a:pPr algn="ctr" fontAlgn="base"/>
                      <a:r>
                        <a:rPr lang="en-US" sz="1000" b="0">
                          <a:solidFill>
                            <a:srgbClr val="FFFFFF"/>
                          </a:solidFill>
                          <a:effectLst/>
                          <a:latin typeface="nunito"/>
                        </a:rPr>
                        <a:t>24</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4"/>
                        </a:rPr>
                        <a:t>Ireland</a:t>
                      </a:r>
                      <a:r>
                        <a:rPr lang="en-US" sz="1000" b="0" u="none" strike="noStrike">
                          <a:solidFill>
                            <a:srgbClr val="175265"/>
                          </a:solidFill>
                          <a:effectLst/>
                          <a:latin typeface="nunito"/>
                          <a:hlinkClick r:id="rId14"/>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Ireland</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44776581"/>
                  </a:ext>
                </a:extLst>
              </a:tr>
              <a:tr h="211455">
                <a:tc>
                  <a:txBody>
                    <a:bodyPr/>
                    <a:lstStyle/>
                    <a:p>
                      <a:pPr algn="ctr" fontAlgn="base"/>
                      <a:r>
                        <a:rPr lang="en-US" sz="1000" b="0">
                          <a:solidFill>
                            <a:srgbClr val="FFFFFF"/>
                          </a:solidFill>
                          <a:effectLst/>
                          <a:latin typeface="nunito"/>
                        </a:rPr>
                        <a:t>27</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5"/>
                        </a:rPr>
                        <a:t>Austria</a:t>
                      </a:r>
                      <a:r>
                        <a:rPr lang="en-US" sz="1000" b="0" u="none" strike="noStrike">
                          <a:solidFill>
                            <a:srgbClr val="175265"/>
                          </a:solidFill>
                          <a:effectLst/>
                          <a:latin typeface="nunito"/>
                          <a:hlinkClick r:id="rId15"/>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Austria</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1905165913"/>
                  </a:ext>
                </a:extLst>
              </a:tr>
              <a:tr h="211455">
                <a:tc>
                  <a:txBody>
                    <a:bodyPr/>
                    <a:lstStyle/>
                    <a:p>
                      <a:pPr algn="ctr" fontAlgn="base"/>
                      <a:r>
                        <a:rPr lang="en-US" sz="1000" b="0">
                          <a:solidFill>
                            <a:srgbClr val="FFFFFF"/>
                          </a:solidFill>
                          <a:effectLst/>
                          <a:latin typeface="nunito"/>
                        </a:rPr>
                        <a:t>30</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6"/>
                        </a:rPr>
                        <a:t>Norway</a:t>
                      </a:r>
                      <a:r>
                        <a:rPr lang="en-US" sz="1000" b="0" u="none" strike="noStrike">
                          <a:solidFill>
                            <a:srgbClr val="175265"/>
                          </a:solidFill>
                          <a:effectLst/>
                          <a:latin typeface="nunito"/>
                          <a:hlinkClick r:id="rId16"/>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Norway</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58948509"/>
                  </a:ext>
                </a:extLst>
              </a:tr>
              <a:tr h="211455">
                <a:tc>
                  <a:txBody>
                    <a:bodyPr/>
                    <a:lstStyle/>
                    <a:p>
                      <a:pPr algn="ctr" fontAlgn="base"/>
                      <a:r>
                        <a:rPr lang="en-US" sz="1000" b="0">
                          <a:solidFill>
                            <a:srgbClr val="FFFFFF"/>
                          </a:solidFill>
                          <a:effectLst/>
                          <a:latin typeface="nunito"/>
                        </a:rPr>
                        <a:t>35</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7"/>
                        </a:rPr>
                        <a:t>Portugal</a:t>
                      </a:r>
                      <a:r>
                        <a:rPr lang="en-US" sz="1000" b="0" u="none" strike="noStrike">
                          <a:solidFill>
                            <a:srgbClr val="175265"/>
                          </a:solidFill>
                          <a:effectLst/>
                          <a:latin typeface="nunito"/>
                          <a:hlinkClick r:id="rId17"/>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Portugal</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1256103874"/>
                  </a:ext>
                </a:extLst>
              </a:tr>
              <a:tr h="211455">
                <a:tc>
                  <a:txBody>
                    <a:bodyPr/>
                    <a:lstStyle/>
                    <a:p>
                      <a:pPr algn="ctr" fontAlgn="base"/>
                      <a:r>
                        <a:rPr lang="en-US" sz="1000" b="0">
                          <a:solidFill>
                            <a:srgbClr val="FFFFFF"/>
                          </a:solidFill>
                          <a:effectLst/>
                          <a:latin typeface="nunito"/>
                        </a:rPr>
                        <a:t>41</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8"/>
                        </a:rPr>
                        <a:t>Czech Republic</a:t>
                      </a:r>
                      <a:r>
                        <a:rPr lang="en-US" sz="1000" b="0" u="none" strike="noStrike">
                          <a:solidFill>
                            <a:srgbClr val="175265"/>
                          </a:solidFill>
                          <a:effectLst/>
                          <a:latin typeface="nunito"/>
                          <a:hlinkClick r:id="rId18"/>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Czech Republic</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1070340205"/>
                  </a:ext>
                </a:extLst>
              </a:tr>
              <a:tr h="211455">
                <a:tc>
                  <a:txBody>
                    <a:bodyPr/>
                    <a:lstStyle/>
                    <a:p>
                      <a:pPr algn="ctr" fontAlgn="base"/>
                      <a:r>
                        <a:rPr lang="en-US" sz="1000" b="0">
                          <a:solidFill>
                            <a:srgbClr val="FFFFFF"/>
                          </a:solidFill>
                          <a:effectLst/>
                          <a:latin typeface="nunito"/>
                        </a:rPr>
                        <a:t>44</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19"/>
                        </a:rPr>
                        <a:t>Ukraine</a:t>
                      </a:r>
                      <a:r>
                        <a:rPr lang="en-US" sz="1000" b="0" u="none" strike="noStrike">
                          <a:solidFill>
                            <a:srgbClr val="175265"/>
                          </a:solidFill>
                          <a:effectLst/>
                          <a:latin typeface="nunito"/>
                          <a:hlinkClick r:id="rId19"/>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Ukraine</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1850538878"/>
                  </a:ext>
                </a:extLst>
              </a:tr>
              <a:tr h="211455">
                <a:tc>
                  <a:txBody>
                    <a:bodyPr/>
                    <a:lstStyle/>
                    <a:p>
                      <a:pPr algn="ctr" fontAlgn="base"/>
                      <a:r>
                        <a:rPr lang="en-US" sz="1000" b="0">
                          <a:solidFill>
                            <a:srgbClr val="FFFFFF"/>
                          </a:solidFill>
                          <a:effectLst/>
                          <a:latin typeface="nunito"/>
                        </a:rPr>
                        <a:t>46</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20"/>
                        </a:rPr>
                        <a:t>Poland</a:t>
                      </a:r>
                      <a:r>
                        <a:rPr lang="en-US" sz="1000" b="0" u="none" strike="noStrike">
                          <a:solidFill>
                            <a:srgbClr val="175265"/>
                          </a:solidFill>
                          <a:effectLst/>
                          <a:latin typeface="nunito"/>
                          <a:hlinkClick r:id="rId20"/>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Poland</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862037260"/>
                  </a:ext>
                </a:extLst>
              </a:tr>
              <a:tr h="211455">
                <a:tc>
                  <a:txBody>
                    <a:bodyPr/>
                    <a:lstStyle/>
                    <a:p>
                      <a:pPr algn="ctr" fontAlgn="base"/>
                      <a:r>
                        <a:rPr lang="en-US" sz="1000" b="0">
                          <a:solidFill>
                            <a:srgbClr val="FFFFFF"/>
                          </a:solidFill>
                          <a:effectLst/>
                          <a:latin typeface="nunito"/>
                        </a:rPr>
                        <a:t>47</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21"/>
                        </a:rPr>
                        <a:t>Estonia</a:t>
                      </a:r>
                      <a:r>
                        <a:rPr lang="en-US" sz="1000" b="0" u="none" strike="noStrike">
                          <a:solidFill>
                            <a:srgbClr val="175265"/>
                          </a:solidFill>
                          <a:effectLst/>
                          <a:latin typeface="nunito"/>
                          <a:hlinkClick r:id="rId21"/>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Estonia</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170493746"/>
                  </a:ext>
                </a:extLst>
              </a:tr>
              <a:tr h="211455">
                <a:tc>
                  <a:txBody>
                    <a:bodyPr/>
                    <a:lstStyle/>
                    <a:p>
                      <a:pPr algn="ctr" fontAlgn="base"/>
                      <a:r>
                        <a:rPr lang="en-US" sz="1000" b="0">
                          <a:solidFill>
                            <a:srgbClr val="FFFFFF"/>
                          </a:solidFill>
                          <a:effectLst/>
                          <a:latin typeface="nunito"/>
                        </a:rPr>
                        <a:t>48</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22"/>
                        </a:rPr>
                        <a:t>Greece</a:t>
                      </a:r>
                      <a:r>
                        <a:rPr lang="en-US" sz="1000" b="0" u="none" strike="noStrike">
                          <a:solidFill>
                            <a:srgbClr val="175265"/>
                          </a:solidFill>
                          <a:effectLst/>
                          <a:latin typeface="nunito"/>
                          <a:hlinkClick r:id="rId22"/>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tc>
                  <a:txBody>
                    <a:bodyPr/>
                    <a:lstStyle/>
                    <a:p>
                      <a:pPr algn="ctr" fontAlgn="ctr"/>
                      <a:r>
                        <a:rPr lang="en-US" sz="1000" b="0">
                          <a:effectLst/>
                          <a:latin typeface="inherit"/>
                        </a:rPr>
                        <a:t>Greece</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CFCFC"/>
                    </a:solidFill>
                  </a:tcPr>
                </a:tc>
                <a:extLst>
                  <a:ext uri="{0D108BD9-81ED-4DB2-BD59-A6C34878D82A}">
                    <a16:rowId xmlns:a16="http://schemas.microsoft.com/office/drawing/2014/main" val="1905444682"/>
                  </a:ext>
                </a:extLst>
              </a:tr>
              <a:tr h="211455">
                <a:tc>
                  <a:txBody>
                    <a:bodyPr/>
                    <a:lstStyle/>
                    <a:p>
                      <a:pPr algn="ctr" fontAlgn="base"/>
                      <a:r>
                        <a:rPr lang="en-US" sz="1000" b="0">
                          <a:solidFill>
                            <a:srgbClr val="FFFFFF"/>
                          </a:solidFill>
                          <a:effectLst/>
                          <a:latin typeface="nunito"/>
                        </a:rPr>
                        <a:t>49</a:t>
                      </a:r>
                      <a:endParaRPr lang="en-US" sz="1000" b="0">
                        <a:solidFill>
                          <a:srgbClr val="FFFFFF"/>
                        </a:solidFill>
                        <a:effectLst/>
                        <a:latin typeface="inherit"/>
                      </a:endParaRPr>
                    </a:p>
                  </a:txBody>
                  <a:tcPr marL="52864" marR="52864" marT="26432" marB="26432">
                    <a:lnL>
                      <a:noFill/>
                    </a:lnL>
                    <a:lnR w="9525" cap="flat" cmpd="sng" algn="ctr">
                      <a:solidFill>
                        <a:srgbClr val="AED5E5"/>
                      </a:solidFill>
                      <a:prstDash val="solid"/>
                      <a:round/>
                      <a:headEnd type="none" w="med" len="med"/>
                      <a:tailEnd type="none" w="med" len="med"/>
                    </a:lnR>
                    <a:lnT w="9525" cap="flat" cmpd="sng" algn="ctr">
                      <a:solidFill>
                        <a:srgbClr val="93CDE4"/>
                      </a:solidFill>
                      <a:prstDash val="solid"/>
                      <a:round/>
                      <a:headEnd type="none" w="med" len="med"/>
                      <a:tailEnd type="none" w="med" len="med"/>
                    </a:lnT>
                    <a:lnB w="9525" cap="flat" cmpd="sng" algn="ctr">
                      <a:solidFill>
                        <a:srgbClr val="93CDE4"/>
                      </a:solidFill>
                      <a:prstDash val="solid"/>
                      <a:round/>
                      <a:headEnd type="none" w="med" len="med"/>
                      <a:tailEnd type="none" w="med" len="med"/>
                    </a:lnB>
                    <a:solidFill>
                      <a:srgbClr val="CAEFFE"/>
                    </a:solidFill>
                  </a:tcPr>
                </a:tc>
                <a:tc>
                  <a:txBody>
                    <a:bodyPr/>
                    <a:lstStyle/>
                    <a:p>
                      <a:pPr algn="l" fontAlgn="ctr"/>
                      <a:r>
                        <a:rPr lang="en-US" sz="1000" b="0" u="none" strike="noStrike">
                          <a:solidFill>
                            <a:srgbClr val="606060"/>
                          </a:solidFill>
                          <a:effectLst/>
                          <a:latin typeface="inherit"/>
                          <a:hlinkClick r:id="rId23"/>
                        </a:rPr>
                        <a:t>Belarus</a:t>
                      </a:r>
                      <a:r>
                        <a:rPr lang="en-US" sz="1000" b="0" u="none" strike="noStrike">
                          <a:solidFill>
                            <a:srgbClr val="175265"/>
                          </a:solidFill>
                          <a:effectLst/>
                          <a:latin typeface="nunito"/>
                          <a:hlinkClick r:id="rId23"/>
                        </a:rPr>
                        <a:t>More</a:t>
                      </a:r>
                      <a:endParaRPr lang="en-US" sz="1000" b="0">
                        <a:effectLst/>
                        <a:latin typeface="inherit"/>
                      </a:endParaRPr>
                    </a:p>
                  </a:txBody>
                  <a:tcPr marL="52864" marR="52864" marT="26432" marB="26432">
                    <a:lnL w="9525" cap="flat" cmpd="sng" algn="ctr">
                      <a:solidFill>
                        <a:srgbClr val="AED5E5"/>
                      </a:solidFill>
                      <a:prstDash val="solid"/>
                      <a:round/>
                      <a:headEnd type="none" w="med" len="med"/>
                      <a:tailEnd type="none" w="med" len="med"/>
                    </a:lnL>
                    <a:lnR w="9525" cap="flat" cmpd="sng" algn="ctr">
                      <a:solidFill>
                        <a:srgbClr val="E9E9E9"/>
                      </a:solidFill>
                      <a:prstDash val="solid"/>
                      <a:round/>
                      <a:headEnd type="none" w="med" len="med"/>
                      <a:tailEnd type="none" w="med" len="med"/>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ctr"/>
                      <a:r>
                        <a:rPr lang="en-US" sz="1000" b="0">
                          <a:effectLst/>
                          <a:latin typeface="inherit"/>
                        </a:rPr>
                        <a:t>Belarus</a:t>
                      </a:r>
                    </a:p>
                  </a:txBody>
                  <a:tcPr marL="52864" marR="52864" marT="26432" marB="26432">
                    <a:lnL w="9525" cap="flat" cmpd="sng" algn="ctr">
                      <a:solidFill>
                        <a:srgbClr val="E9E9E9"/>
                      </a:solidFill>
                      <a:prstDash val="solid"/>
                      <a:round/>
                      <a:headEnd type="none" w="med" len="med"/>
                      <a:tailEnd type="none" w="med" len="med"/>
                    </a:lnL>
                    <a:lnR>
                      <a:noFill/>
                    </a:lnR>
                    <a:lnT w="9525"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3333372809"/>
                  </a:ext>
                </a:extLst>
              </a:tr>
            </a:tbl>
          </a:graphicData>
        </a:graphic>
      </p:graphicFrame>
    </p:spTree>
    <p:extLst>
      <p:ext uri="{BB962C8B-B14F-4D97-AF65-F5344CB8AC3E}">
        <p14:creationId xmlns:p14="http://schemas.microsoft.com/office/powerpoint/2010/main" val="3082562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493455" y="265176"/>
            <a:ext cx="10018713" cy="2557923"/>
          </a:xfrm>
        </p:spPr>
        <p:txBody>
          <a:bodyPr>
            <a:normAutofit/>
          </a:bodyPr>
          <a:lstStyle/>
          <a:p>
            <a:r>
              <a:rPr lang="en-US" b="1" dirty="0" smtClean="0"/>
              <a:t>Pentru </a:t>
            </a:r>
            <a:r>
              <a:rPr lang="en-US" b="1" dirty="0" err="1" smtClean="0"/>
              <a:t>recunoa</a:t>
            </a:r>
            <a:r>
              <a:rPr lang="ro-RO" b="1" dirty="0" smtClean="0"/>
              <a:t>ș</a:t>
            </a:r>
            <a:r>
              <a:rPr lang="en-US" b="1" dirty="0" err="1" smtClean="0"/>
              <a:t>terea</a:t>
            </a:r>
            <a:r>
              <a:rPr lang="en-US" b="1" dirty="0" smtClean="0"/>
              <a:t> </a:t>
            </a:r>
            <a:r>
              <a:rPr lang="en-US" b="1" dirty="0" err="1" smtClean="0"/>
              <a:t>calific</a:t>
            </a:r>
            <a:r>
              <a:rPr lang="ro-RO" b="1" dirty="0" smtClean="0"/>
              <a:t>ă</a:t>
            </a:r>
            <a:r>
              <a:rPr lang="en-US" b="1" dirty="0" err="1" smtClean="0"/>
              <a:t>rilor</a:t>
            </a:r>
            <a:r>
              <a:rPr lang="en-US" b="1" dirty="0" smtClean="0"/>
              <a:t> din  </a:t>
            </a:r>
            <a:r>
              <a:rPr lang="ro-RO" b="1" dirty="0" smtClean="0"/>
              <a:t>î</a:t>
            </a:r>
            <a:r>
              <a:rPr lang="en-US" b="1" dirty="0" err="1" smtClean="0"/>
              <a:t>nv</a:t>
            </a:r>
            <a:r>
              <a:rPr lang="ro-RO" b="1" dirty="0" err="1" smtClean="0"/>
              <a:t>ăță</a:t>
            </a:r>
            <a:r>
              <a:rPr lang="en-US" b="1" dirty="0" smtClean="0"/>
              <a:t>m</a:t>
            </a:r>
            <a:r>
              <a:rPr lang="ro-RO" b="1" dirty="0" smtClean="0"/>
              <a:t>â</a:t>
            </a:r>
            <a:r>
              <a:rPr lang="en-US" b="1" dirty="0" err="1" smtClean="0"/>
              <a:t>ntul</a:t>
            </a:r>
            <a:r>
              <a:rPr lang="en-US" b="1" dirty="0" smtClean="0"/>
              <a:t> superior </a:t>
            </a:r>
            <a:r>
              <a:rPr lang="en-US" b="1" dirty="0" err="1" smtClean="0"/>
              <a:t>mai</a:t>
            </a:r>
            <a:r>
              <a:rPr lang="en-US" b="1" dirty="0" smtClean="0"/>
              <a:t> </a:t>
            </a:r>
            <a:r>
              <a:rPr lang="en-US" b="1" dirty="0" err="1" smtClean="0"/>
              <a:t>sunt</a:t>
            </a:r>
            <a:r>
              <a:rPr lang="en-US" b="1" dirty="0" smtClean="0"/>
              <a:t> </a:t>
            </a:r>
            <a:r>
              <a:rPr lang="en-US" b="1" dirty="0" err="1" smtClean="0"/>
              <a:t>necesari</a:t>
            </a:r>
            <a:r>
              <a:rPr lang="en-US" b="1" dirty="0" smtClean="0"/>
              <a:t/>
            </a:r>
            <a:br>
              <a:rPr lang="en-US" b="1" dirty="0" smtClean="0"/>
            </a:br>
            <a:r>
              <a:rPr lang="en-US" b="1" dirty="0" err="1" smtClean="0"/>
              <a:t>doi</a:t>
            </a:r>
            <a:r>
              <a:rPr lang="en-US" b="1" dirty="0" smtClean="0"/>
              <a:t> pa</a:t>
            </a:r>
            <a:r>
              <a:rPr lang="ro-RO" b="1" dirty="0" smtClean="0"/>
              <a:t>ș</a:t>
            </a:r>
            <a:r>
              <a:rPr lang="en-US" b="1" dirty="0" err="1" smtClean="0"/>
              <a:t>i</a:t>
            </a:r>
            <a:r>
              <a:rPr lang="en-US" b="1" dirty="0" smtClean="0"/>
              <a:t>  </a:t>
            </a:r>
            <a:endParaRPr lang="en-US" b="1" dirty="0"/>
          </a:p>
        </p:txBody>
      </p:sp>
      <p:sp>
        <p:nvSpPr>
          <p:cNvPr id="6" name="Content Placeholder 2"/>
          <p:cNvSpPr>
            <a:spLocks noGrp="1"/>
          </p:cNvSpPr>
          <p:nvPr>
            <p:ph idx="1"/>
          </p:nvPr>
        </p:nvSpPr>
        <p:spPr>
          <a:xfrm>
            <a:off x="1722054" y="2823099"/>
            <a:ext cx="10210866" cy="3506680"/>
          </a:xfrm>
        </p:spPr>
        <p:txBody>
          <a:bodyPr>
            <a:normAutofit/>
          </a:bodyPr>
          <a:lstStyle/>
          <a:p>
            <a:r>
              <a:rPr lang="ro-RO" sz="2800" dirty="0" smtClean="0"/>
              <a:t>Aprobarea</a:t>
            </a:r>
            <a:r>
              <a:rPr lang="en-US" sz="2800" dirty="0" smtClean="0"/>
              <a:t> </a:t>
            </a:r>
            <a:r>
              <a:rPr lang="en-US" sz="2800" dirty="0" err="1" smtClean="0"/>
              <a:t>noului</a:t>
            </a:r>
            <a:r>
              <a:rPr lang="en-US" sz="2800" dirty="0" smtClean="0"/>
              <a:t> </a:t>
            </a:r>
            <a:r>
              <a:rPr lang="ro-RO" sz="2800" dirty="0" smtClean="0"/>
              <a:t> Ghid european privind creditele transferabile </a:t>
            </a:r>
            <a:r>
              <a:rPr lang="en-US" sz="2800" dirty="0" smtClean="0"/>
              <a:t>din 2015 </a:t>
            </a:r>
            <a:r>
              <a:rPr lang="ro-RO" sz="2800" dirty="0" smtClean="0"/>
              <a:t>prin</a:t>
            </a:r>
            <a:r>
              <a:rPr lang="en-US" sz="2800" dirty="0" smtClean="0"/>
              <a:t> </a:t>
            </a:r>
            <a:r>
              <a:rPr lang="en-US" sz="2800" dirty="0" err="1" smtClean="0"/>
              <a:t>modificarea</a:t>
            </a:r>
            <a:r>
              <a:rPr lang="en-US" sz="2800" dirty="0" smtClean="0"/>
              <a:t> </a:t>
            </a:r>
            <a:r>
              <a:rPr lang="en-US" sz="2800" dirty="0" err="1" smtClean="0"/>
              <a:t>ordinului</a:t>
            </a:r>
            <a:r>
              <a:rPr lang="en-US" sz="2800" dirty="0" smtClean="0"/>
              <a:t> existent din 2006</a:t>
            </a:r>
          </a:p>
          <a:p>
            <a:r>
              <a:rPr lang="en-US" sz="2800" dirty="0" smtClean="0"/>
              <a:t>A</a:t>
            </a:r>
            <a:r>
              <a:rPr lang="ro-RO" sz="2800" dirty="0" smtClean="0"/>
              <a:t>proba</a:t>
            </a:r>
            <a:r>
              <a:rPr lang="en-US" sz="2800" dirty="0" smtClean="0"/>
              <a:t>r</a:t>
            </a:r>
            <a:r>
              <a:rPr lang="ro-RO" sz="2800" dirty="0" smtClean="0"/>
              <a:t>e</a:t>
            </a:r>
            <a:r>
              <a:rPr lang="en-US" sz="2800" dirty="0" smtClean="0"/>
              <a:t>a </a:t>
            </a:r>
            <a:r>
              <a:rPr lang="en-US" sz="2800" dirty="0" err="1" smtClean="0"/>
              <a:t>metodologiei</a:t>
            </a:r>
            <a:r>
              <a:rPr lang="en-US" sz="2800" dirty="0" smtClean="0"/>
              <a:t> de </a:t>
            </a:r>
            <a:r>
              <a:rPr lang="en-US" sz="2800" dirty="0" err="1" smtClean="0"/>
              <a:t>scriere</a:t>
            </a:r>
            <a:r>
              <a:rPr lang="en-US" sz="2800" dirty="0" smtClean="0"/>
              <a:t> a </a:t>
            </a:r>
            <a:r>
              <a:rPr lang="en-US" sz="2800" dirty="0" err="1" smtClean="0"/>
              <a:t>programelor</a:t>
            </a:r>
            <a:r>
              <a:rPr lang="en-US" sz="2800" dirty="0" smtClean="0"/>
              <a:t> de </a:t>
            </a:r>
            <a:r>
              <a:rPr lang="en-US" sz="2800" dirty="0" err="1" smtClean="0"/>
              <a:t>studi</a:t>
            </a:r>
            <a:r>
              <a:rPr lang="ro-RO" sz="2800" dirty="0" smtClean="0"/>
              <a:t>i</a:t>
            </a:r>
            <a:r>
              <a:rPr lang="en-US" sz="2800" dirty="0" smtClean="0"/>
              <a:t> </a:t>
            </a:r>
            <a:r>
              <a:rPr lang="en-US" sz="2800" dirty="0" err="1" smtClean="0"/>
              <a:t>pe</a:t>
            </a:r>
            <a:r>
              <a:rPr lang="en-US" sz="2800" dirty="0" smtClean="0"/>
              <a:t> </a:t>
            </a:r>
            <a:r>
              <a:rPr lang="en-US" sz="2800" dirty="0" err="1" smtClean="0"/>
              <a:t>baza</a:t>
            </a:r>
            <a:r>
              <a:rPr lang="en-US" sz="2800" dirty="0" smtClean="0"/>
              <a:t> </a:t>
            </a:r>
            <a:r>
              <a:rPr lang="ro-RO" sz="2800" dirty="0" err="1" smtClean="0"/>
              <a:t>Rezultatel</a:t>
            </a:r>
            <a:r>
              <a:rPr lang="en-US" sz="2800" dirty="0" smtClean="0"/>
              <a:t>or</a:t>
            </a:r>
            <a:r>
              <a:rPr lang="ro-RO" sz="2800" dirty="0" smtClean="0"/>
              <a:t> învățării</a:t>
            </a:r>
            <a:r>
              <a:rPr lang="en-US" sz="2800" dirty="0" smtClean="0"/>
              <a:t>,</a:t>
            </a:r>
            <a:r>
              <a:rPr lang="ro-RO" sz="2800" dirty="0" smtClean="0"/>
              <a:t> </a:t>
            </a:r>
            <a:r>
              <a:rPr lang="ro-RO" sz="2800" dirty="0"/>
              <a:t>prin </a:t>
            </a:r>
            <a:r>
              <a:rPr lang="ro-RO" sz="2800" dirty="0" smtClean="0"/>
              <a:t>HG conform Legii nr. 1/2011, art. 345</a:t>
            </a:r>
            <a:endParaRPr lang="en-US" sz="2800" dirty="0"/>
          </a:p>
        </p:txBody>
      </p:sp>
    </p:spTree>
    <p:extLst>
      <p:ext uri="{BB962C8B-B14F-4D97-AF65-F5344CB8AC3E}">
        <p14:creationId xmlns:p14="http://schemas.microsoft.com/office/powerpoint/2010/main" val="4209415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461639"/>
            <a:ext cx="10018713" cy="5329561"/>
          </a:xfrm>
        </p:spPr>
        <p:txBody>
          <a:bodyPr>
            <a:normAutofit fontScale="62500" lnSpcReduction="20000"/>
          </a:bodyPr>
          <a:lstStyle/>
          <a:p>
            <a:pPr algn="just"/>
            <a:r>
              <a:rPr lang="en-US" b="1" dirty="0" smtClean="0"/>
              <a:t>MONITORUL EDUCATIEI SI FORMARII 2018-ROMANIA  -INVATAMANT SUPERIOR        - COMISIA EUROPEANA </a:t>
            </a:r>
            <a:endParaRPr lang="en-US" b="1" dirty="0" smtClean="0"/>
          </a:p>
          <a:p>
            <a:pPr algn="just"/>
            <a:r>
              <a:rPr lang="en-US" b="1" dirty="0" err="1" smtClean="0"/>
              <a:t>Calitatea</a:t>
            </a:r>
            <a:r>
              <a:rPr lang="en-US" b="1" dirty="0" smtClean="0"/>
              <a:t> </a:t>
            </a:r>
            <a:r>
              <a:rPr lang="en-US" b="1" dirty="0" err="1"/>
              <a:t>şi</a:t>
            </a:r>
            <a:r>
              <a:rPr lang="en-US" b="1" dirty="0"/>
              <a:t> </a:t>
            </a:r>
            <a:r>
              <a:rPr lang="en-US" b="1" dirty="0" err="1"/>
              <a:t>relevanţa</a:t>
            </a:r>
            <a:r>
              <a:rPr lang="en-US" b="1" dirty="0"/>
              <a:t> </a:t>
            </a:r>
            <a:r>
              <a:rPr lang="en-US" b="1" dirty="0" err="1"/>
              <a:t>pe</a:t>
            </a:r>
            <a:r>
              <a:rPr lang="en-US" b="1" dirty="0"/>
              <a:t> </a:t>
            </a:r>
            <a:r>
              <a:rPr lang="en-US" b="1" dirty="0" err="1"/>
              <a:t>piaţa</a:t>
            </a:r>
            <a:r>
              <a:rPr lang="en-US" b="1" dirty="0"/>
              <a:t> </a:t>
            </a:r>
            <a:r>
              <a:rPr lang="en-US" b="1" dirty="0" err="1"/>
              <a:t>muncii</a:t>
            </a:r>
            <a:r>
              <a:rPr lang="en-US" b="1" dirty="0"/>
              <a:t> a </a:t>
            </a:r>
            <a:r>
              <a:rPr lang="en-US" b="1" dirty="0" err="1"/>
              <a:t>învăţământului</a:t>
            </a:r>
            <a:r>
              <a:rPr lang="en-US" b="1" dirty="0"/>
              <a:t> superior se </a:t>
            </a:r>
            <a:r>
              <a:rPr lang="en-US" b="1" dirty="0" err="1"/>
              <a:t>confruntă</a:t>
            </a:r>
            <a:r>
              <a:rPr lang="en-US" b="1" dirty="0"/>
              <a:t> </a:t>
            </a:r>
            <a:r>
              <a:rPr lang="en-US" b="1" dirty="0" err="1"/>
              <a:t>în</a:t>
            </a:r>
            <a:r>
              <a:rPr lang="en-US" b="1" dirty="0"/>
              <a:t> </a:t>
            </a:r>
            <a:r>
              <a:rPr lang="en-US" b="1" dirty="0" err="1"/>
              <a:t>continuare</a:t>
            </a:r>
            <a:r>
              <a:rPr lang="en-US" b="1" dirty="0"/>
              <a:t> cu </a:t>
            </a:r>
            <a:r>
              <a:rPr lang="en-US" b="1" dirty="0" err="1"/>
              <a:t>provocări</a:t>
            </a:r>
            <a:r>
              <a:rPr lang="en-US" b="1" dirty="0"/>
              <a:t>. </a:t>
            </a:r>
            <a:endParaRPr lang="ro-RO" b="1" dirty="0"/>
          </a:p>
          <a:p>
            <a:pPr algn="just"/>
            <a:r>
              <a:rPr lang="en-US" dirty="0"/>
              <a:t>Rata de </a:t>
            </a:r>
            <a:r>
              <a:rPr lang="en-US" dirty="0" err="1"/>
              <a:t>ocupare</a:t>
            </a:r>
            <a:r>
              <a:rPr lang="en-US" dirty="0"/>
              <a:t> a </a:t>
            </a:r>
            <a:r>
              <a:rPr lang="en-US" dirty="0" err="1"/>
              <a:t>forţei</a:t>
            </a:r>
            <a:r>
              <a:rPr lang="en-US" dirty="0"/>
              <a:t> de </a:t>
            </a:r>
            <a:r>
              <a:rPr lang="en-US" dirty="0" err="1"/>
              <a:t>muncă</a:t>
            </a:r>
            <a:r>
              <a:rPr lang="en-US" dirty="0"/>
              <a:t> </a:t>
            </a:r>
            <a:r>
              <a:rPr lang="en-US" dirty="0" err="1"/>
              <a:t>reprezentate</a:t>
            </a:r>
            <a:r>
              <a:rPr lang="en-US" dirty="0"/>
              <a:t> de </a:t>
            </a:r>
            <a:r>
              <a:rPr lang="en-US" dirty="0" err="1"/>
              <a:t>absolvenţii</a:t>
            </a:r>
            <a:r>
              <a:rPr lang="en-US" dirty="0"/>
              <a:t> </a:t>
            </a:r>
            <a:r>
              <a:rPr lang="en-US" dirty="0" err="1"/>
              <a:t>recenţi</a:t>
            </a:r>
            <a:r>
              <a:rPr lang="en-US" dirty="0"/>
              <a:t> de </a:t>
            </a:r>
            <a:r>
              <a:rPr lang="en-US" dirty="0" err="1"/>
              <a:t>studii</a:t>
            </a:r>
            <a:r>
              <a:rPr lang="en-US" dirty="0"/>
              <a:t> de </a:t>
            </a:r>
            <a:r>
              <a:rPr lang="en-US" dirty="0" err="1"/>
              <a:t>superioare</a:t>
            </a:r>
            <a:r>
              <a:rPr lang="en-US" dirty="0"/>
              <a:t> a </a:t>
            </a:r>
            <a:r>
              <a:rPr lang="en-US" dirty="0" err="1"/>
              <a:t>continuat</a:t>
            </a:r>
            <a:r>
              <a:rPr lang="en-US" dirty="0"/>
              <a:t> </a:t>
            </a:r>
            <a:r>
              <a:rPr lang="en-US" dirty="0" err="1"/>
              <a:t>să</a:t>
            </a:r>
            <a:r>
              <a:rPr lang="en-US" dirty="0"/>
              <a:t> </a:t>
            </a:r>
            <a:r>
              <a:rPr lang="en-US" dirty="0" err="1"/>
              <a:t>crească</a:t>
            </a:r>
            <a:r>
              <a:rPr lang="en-US" dirty="0"/>
              <a:t> </a:t>
            </a:r>
            <a:r>
              <a:rPr lang="en-US" dirty="0" err="1"/>
              <a:t>în</a:t>
            </a:r>
            <a:r>
              <a:rPr lang="en-US" dirty="0"/>
              <a:t> 2017, </a:t>
            </a:r>
            <a:r>
              <a:rPr lang="en-US" dirty="0" err="1"/>
              <a:t>fiind</a:t>
            </a:r>
            <a:r>
              <a:rPr lang="en-US" dirty="0"/>
              <a:t> </a:t>
            </a:r>
            <a:r>
              <a:rPr lang="en-US" dirty="0" err="1"/>
              <a:t>sprijinită</a:t>
            </a:r>
            <a:r>
              <a:rPr lang="en-US" dirty="0"/>
              <a:t> de o </a:t>
            </a:r>
            <a:r>
              <a:rPr lang="en-US" dirty="0" err="1"/>
              <a:t>creştere</a:t>
            </a:r>
            <a:r>
              <a:rPr lang="en-US" dirty="0"/>
              <a:t> </a:t>
            </a:r>
            <a:r>
              <a:rPr lang="en-US" dirty="0" err="1"/>
              <a:t>economică</a:t>
            </a:r>
            <a:r>
              <a:rPr lang="en-US" dirty="0"/>
              <a:t> </a:t>
            </a:r>
            <a:r>
              <a:rPr lang="en-US" dirty="0" err="1"/>
              <a:t>puternică</a:t>
            </a:r>
            <a:r>
              <a:rPr lang="en-US" dirty="0"/>
              <a:t>. </a:t>
            </a:r>
            <a:r>
              <a:rPr lang="en-US" dirty="0" err="1"/>
              <a:t>Aflată</a:t>
            </a:r>
            <a:r>
              <a:rPr lang="en-US" dirty="0"/>
              <a:t> la 87,4 %, rata </a:t>
            </a:r>
            <a:r>
              <a:rPr lang="en-US" dirty="0" err="1"/>
              <a:t>este</a:t>
            </a:r>
            <a:r>
              <a:rPr lang="en-US" dirty="0"/>
              <a:t> </a:t>
            </a:r>
            <a:r>
              <a:rPr lang="en-US" dirty="0" err="1"/>
              <a:t>una</a:t>
            </a:r>
            <a:r>
              <a:rPr lang="en-US" dirty="0"/>
              <a:t> </a:t>
            </a:r>
            <a:r>
              <a:rPr lang="en-US" dirty="0" err="1"/>
              <a:t>dintre</a:t>
            </a:r>
            <a:r>
              <a:rPr lang="en-US" dirty="0"/>
              <a:t> </a:t>
            </a:r>
            <a:r>
              <a:rPr lang="en-US" dirty="0" err="1"/>
              <a:t>cele</a:t>
            </a:r>
            <a:r>
              <a:rPr lang="en-US" dirty="0"/>
              <a:t> </a:t>
            </a:r>
            <a:r>
              <a:rPr lang="en-US" dirty="0" err="1"/>
              <a:t>mai</a:t>
            </a:r>
            <a:r>
              <a:rPr lang="en-US" dirty="0"/>
              <a:t> </a:t>
            </a:r>
            <a:r>
              <a:rPr lang="en-US" dirty="0" err="1"/>
              <a:t>ridicate</a:t>
            </a:r>
            <a:r>
              <a:rPr lang="en-US" dirty="0"/>
              <a:t> din UE (UE-28: 84,9 %). Cu </a:t>
            </a:r>
            <a:r>
              <a:rPr lang="en-US" dirty="0" err="1"/>
              <a:t>toate</a:t>
            </a:r>
            <a:r>
              <a:rPr lang="en-US" dirty="0"/>
              <a:t> </a:t>
            </a:r>
            <a:r>
              <a:rPr lang="en-US" dirty="0" err="1"/>
              <a:t>acestea</a:t>
            </a:r>
            <a:r>
              <a:rPr lang="en-US" dirty="0"/>
              <a:t>, </a:t>
            </a:r>
            <a:r>
              <a:rPr lang="en-US" dirty="0" err="1"/>
              <a:t>există</a:t>
            </a:r>
            <a:r>
              <a:rPr lang="en-US" dirty="0"/>
              <a:t> un deficit de </a:t>
            </a:r>
            <a:r>
              <a:rPr lang="en-US" dirty="0" err="1"/>
              <a:t>competenţe</a:t>
            </a:r>
            <a:r>
              <a:rPr lang="en-US" dirty="0"/>
              <a:t> </a:t>
            </a:r>
            <a:r>
              <a:rPr lang="en-US" dirty="0" err="1"/>
              <a:t>pentru</a:t>
            </a:r>
            <a:r>
              <a:rPr lang="en-US" dirty="0"/>
              <a:t> </a:t>
            </a:r>
            <a:r>
              <a:rPr lang="en-US" dirty="0" err="1"/>
              <a:t>locurile</a:t>
            </a:r>
            <a:r>
              <a:rPr lang="en-US" dirty="0"/>
              <a:t> de </a:t>
            </a:r>
            <a:r>
              <a:rPr lang="en-US" dirty="0" err="1"/>
              <a:t>muncă</a:t>
            </a:r>
            <a:r>
              <a:rPr lang="en-US" dirty="0"/>
              <a:t> cu </a:t>
            </a:r>
            <a:r>
              <a:rPr lang="en-US" dirty="0" err="1"/>
              <a:t>calificare</a:t>
            </a:r>
            <a:r>
              <a:rPr lang="en-US" dirty="0"/>
              <a:t> </a:t>
            </a:r>
            <a:r>
              <a:rPr lang="en-US" dirty="0" err="1"/>
              <a:t>medie</a:t>
            </a:r>
            <a:r>
              <a:rPr lang="en-US" dirty="0"/>
              <a:t> </a:t>
            </a:r>
            <a:r>
              <a:rPr lang="en-US" dirty="0" err="1"/>
              <a:t>şi</a:t>
            </a:r>
            <a:r>
              <a:rPr lang="en-US" dirty="0"/>
              <a:t> </a:t>
            </a:r>
            <a:r>
              <a:rPr lang="en-US" dirty="0" err="1"/>
              <a:t>înalt</a:t>
            </a:r>
            <a:r>
              <a:rPr lang="en-US" dirty="0"/>
              <a:t> </a:t>
            </a:r>
            <a:r>
              <a:rPr lang="en-US" dirty="0" err="1"/>
              <a:t>calificate</a:t>
            </a:r>
            <a:r>
              <a:rPr lang="en-US" dirty="0"/>
              <a:t> </a:t>
            </a:r>
            <a:r>
              <a:rPr lang="en-US" dirty="0" err="1"/>
              <a:t>în</a:t>
            </a:r>
            <a:r>
              <a:rPr lang="en-US" dirty="0"/>
              <a:t> </a:t>
            </a:r>
            <a:r>
              <a:rPr lang="en-US" dirty="0" err="1"/>
              <a:t>domeniile</a:t>
            </a:r>
            <a:r>
              <a:rPr lang="en-US" dirty="0"/>
              <a:t> </a:t>
            </a:r>
            <a:r>
              <a:rPr lang="en-US" dirty="0" err="1"/>
              <a:t>ingineriei</a:t>
            </a:r>
            <a:r>
              <a:rPr lang="en-US" dirty="0"/>
              <a:t>, </a:t>
            </a:r>
            <a:r>
              <a:rPr lang="en-US" dirty="0" err="1"/>
              <a:t>maşinilor</a:t>
            </a:r>
            <a:r>
              <a:rPr lang="en-US" dirty="0"/>
              <a:t>, </a:t>
            </a:r>
            <a:r>
              <a:rPr lang="en-US" dirty="0" err="1"/>
              <a:t>tehnologiei</a:t>
            </a:r>
            <a:r>
              <a:rPr lang="en-US" dirty="0"/>
              <a:t> </a:t>
            </a:r>
            <a:r>
              <a:rPr lang="en-US" dirty="0" err="1"/>
              <a:t>informaţiei</a:t>
            </a:r>
            <a:r>
              <a:rPr lang="en-US" dirty="0"/>
              <a:t> </a:t>
            </a:r>
            <a:r>
              <a:rPr lang="en-US" dirty="0" err="1"/>
              <a:t>şi</a:t>
            </a:r>
            <a:r>
              <a:rPr lang="en-US" dirty="0"/>
              <a:t> </a:t>
            </a:r>
            <a:r>
              <a:rPr lang="en-US" dirty="0" err="1"/>
              <a:t>serviciilor</a:t>
            </a:r>
            <a:r>
              <a:rPr lang="en-US" dirty="0"/>
              <a:t> (CE, 2018).</a:t>
            </a:r>
            <a:endParaRPr lang="ro-RO" dirty="0"/>
          </a:p>
          <a:p>
            <a:pPr algn="just"/>
            <a:r>
              <a:rPr lang="en-US" dirty="0" err="1"/>
              <a:t>Deşi</a:t>
            </a:r>
            <a:r>
              <a:rPr lang="en-US" dirty="0"/>
              <a:t> </a:t>
            </a:r>
            <a:r>
              <a:rPr lang="en-US" dirty="0" err="1"/>
              <a:t>procentul</a:t>
            </a:r>
            <a:r>
              <a:rPr lang="en-US" dirty="0"/>
              <a:t> </a:t>
            </a:r>
            <a:r>
              <a:rPr lang="en-US" dirty="0" err="1"/>
              <a:t>absolvenţilor</a:t>
            </a:r>
            <a:r>
              <a:rPr lang="en-US" dirty="0"/>
              <a:t> de </a:t>
            </a:r>
            <a:r>
              <a:rPr lang="en-US" dirty="0" err="1"/>
              <a:t>ştiinţe</a:t>
            </a:r>
            <a:r>
              <a:rPr lang="en-US" dirty="0"/>
              <a:t>, </a:t>
            </a:r>
            <a:r>
              <a:rPr lang="en-US" dirty="0" err="1"/>
              <a:t>tehnologie</a:t>
            </a:r>
            <a:r>
              <a:rPr lang="en-US" dirty="0"/>
              <a:t>, </a:t>
            </a:r>
            <a:r>
              <a:rPr lang="en-US" dirty="0" err="1"/>
              <a:t>inginerie</a:t>
            </a:r>
            <a:r>
              <a:rPr lang="en-US" dirty="0"/>
              <a:t> </a:t>
            </a:r>
            <a:r>
              <a:rPr lang="en-US" dirty="0" err="1"/>
              <a:t>şi</a:t>
            </a:r>
            <a:r>
              <a:rPr lang="en-US" dirty="0"/>
              <a:t> </a:t>
            </a:r>
            <a:r>
              <a:rPr lang="en-US" dirty="0" err="1"/>
              <a:t>matematică</a:t>
            </a:r>
            <a:r>
              <a:rPr lang="en-US" dirty="0"/>
              <a:t> (STIM) </a:t>
            </a:r>
            <a:r>
              <a:rPr lang="en-US" dirty="0" err="1"/>
              <a:t>depăşeşte</a:t>
            </a:r>
            <a:r>
              <a:rPr lang="en-US" dirty="0"/>
              <a:t> media UE (a se </a:t>
            </a:r>
            <a:r>
              <a:rPr lang="en-US" dirty="0" err="1"/>
              <a:t>vedea</a:t>
            </a:r>
            <a:r>
              <a:rPr lang="en-US" dirty="0"/>
              <a:t> </a:t>
            </a:r>
            <a:r>
              <a:rPr lang="en-US" dirty="0" err="1"/>
              <a:t>figura</a:t>
            </a:r>
            <a:r>
              <a:rPr lang="en-US" dirty="0"/>
              <a:t> 3), </a:t>
            </a:r>
            <a:r>
              <a:rPr lang="en-US" dirty="0" err="1"/>
              <a:t>numărul</a:t>
            </a:r>
            <a:r>
              <a:rPr lang="en-US" dirty="0"/>
              <a:t> </a:t>
            </a:r>
            <a:r>
              <a:rPr lang="en-US" dirty="0" err="1"/>
              <a:t>absolvenţilor</a:t>
            </a:r>
            <a:r>
              <a:rPr lang="en-US" dirty="0"/>
              <a:t> de STIM </a:t>
            </a:r>
            <a:r>
              <a:rPr lang="en-US" dirty="0" err="1"/>
              <a:t>este</a:t>
            </a:r>
            <a:r>
              <a:rPr lang="en-US" dirty="0"/>
              <a:t> </a:t>
            </a:r>
            <a:r>
              <a:rPr lang="en-US" dirty="0" err="1"/>
              <a:t>scăzut</a:t>
            </a:r>
            <a:r>
              <a:rPr lang="en-US" dirty="0"/>
              <a:t> din </a:t>
            </a:r>
            <a:r>
              <a:rPr lang="en-US" dirty="0" err="1"/>
              <a:t>cauza</a:t>
            </a:r>
            <a:r>
              <a:rPr lang="en-US" dirty="0"/>
              <a:t> </a:t>
            </a:r>
            <a:r>
              <a:rPr lang="en-US" dirty="0" err="1"/>
              <a:t>participării</a:t>
            </a:r>
            <a:r>
              <a:rPr lang="en-US" dirty="0"/>
              <a:t> </a:t>
            </a:r>
            <a:r>
              <a:rPr lang="en-US" dirty="0" err="1"/>
              <a:t>reduse</a:t>
            </a:r>
            <a:r>
              <a:rPr lang="en-US" dirty="0"/>
              <a:t> la </a:t>
            </a:r>
            <a:r>
              <a:rPr lang="en-US" dirty="0" err="1"/>
              <a:t>învăţământul</a:t>
            </a:r>
            <a:r>
              <a:rPr lang="en-US" dirty="0"/>
              <a:t> superior: </a:t>
            </a:r>
            <a:r>
              <a:rPr lang="en-US" dirty="0" err="1"/>
              <a:t>pentru</a:t>
            </a:r>
            <a:r>
              <a:rPr lang="en-US" dirty="0"/>
              <a:t> </a:t>
            </a:r>
            <a:r>
              <a:rPr lang="en-US" dirty="0" err="1"/>
              <a:t>fiecare</a:t>
            </a:r>
            <a:r>
              <a:rPr lang="en-US" dirty="0"/>
              <a:t> 1 000 de </a:t>
            </a:r>
            <a:r>
              <a:rPr lang="en-US" dirty="0" err="1"/>
              <a:t>persoane</a:t>
            </a:r>
            <a:r>
              <a:rPr lang="en-US" dirty="0"/>
              <a:t> cu </a:t>
            </a:r>
            <a:r>
              <a:rPr lang="en-US" dirty="0" err="1"/>
              <a:t>vârsta</a:t>
            </a:r>
            <a:r>
              <a:rPr lang="en-US" dirty="0"/>
              <a:t> </a:t>
            </a:r>
            <a:r>
              <a:rPr lang="en-US" dirty="0" err="1"/>
              <a:t>cuprinsă</a:t>
            </a:r>
            <a:r>
              <a:rPr lang="en-US" dirty="0"/>
              <a:t> </a:t>
            </a:r>
            <a:r>
              <a:rPr lang="en-US" dirty="0" err="1"/>
              <a:t>între</a:t>
            </a:r>
            <a:r>
              <a:rPr lang="en-US" dirty="0"/>
              <a:t> 20 </a:t>
            </a:r>
            <a:r>
              <a:rPr lang="en-US" dirty="0" err="1"/>
              <a:t>şi</a:t>
            </a:r>
            <a:r>
              <a:rPr lang="en-US" dirty="0"/>
              <a:t> 29 de </a:t>
            </a:r>
            <a:r>
              <a:rPr lang="en-US" dirty="0" err="1"/>
              <a:t>ani</a:t>
            </a:r>
            <a:r>
              <a:rPr lang="en-US" dirty="0"/>
              <a:t> </a:t>
            </a:r>
            <a:r>
              <a:rPr lang="en-US" dirty="0" err="1"/>
              <a:t>există</a:t>
            </a:r>
            <a:r>
              <a:rPr lang="en-US" dirty="0"/>
              <a:t> 14,4 </a:t>
            </a:r>
            <a:r>
              <a:rPr lang="en-US" dirty="0" err="1"/>
              <a:t>absolvenţi</a:t>
            </a:r>
            <a:r>
              <a:rPr lang="en-US" dirty="0"/>
              <a:t> de STIM, </a:t>
            </a:r>
            <a:r>
              <a:rPr lang="en-US" dirty="0" err="1"/>
              <a:t>comparativ</a:t>
            </a:r>
            <a:r>
              <a:rPr lang="en-US" dirty="0"/>
              <a:t> cu media UE de 19,1, </a:t>
            </a:r>
            <a:r>
              <a:rPr lang="en-US" dirty="0" err="1"/>
              <a:t>iar</a:t>
            </a:r>
            <a:r>
              <a:rPr lang="en-US" dirty="0"/>
              <a:t> </a:t>
            </a:r>
            <a:r>
              <a:rPr lang="en-US" dirty="0" err="1"/>
              <a:t>numărul</a:t>
            </a:r>
            <a:r>
              <a:rPr lang="en-US" dirty="0"/>
              <a:t> </a:t>
            </a:r>
            <a:r>
              <a:rPr lang="en-US" dirty="0" err="1"/>
              <a:t>noilor</a:t>
            </a:r>
            <a:r>
              <a:rPr lang="en-US" dirty="0"/>
              <a:t> </a:t>
            </a:r>
            <a:r>
              <a:rPr lang="en-US" dirty="0" err="1"/>
              <a:t>absolvenţi</a:t>
            </a:r>
            <a:r>
              <a:rPr lang="en-US" dirty="0"/>
              <a:t> de </a:t>
            </a:r>
            <a:r>
              <a:rPr lang="en-US" dirty="0" err="1"/>
              <a:t>ştiinţe</a:t>
            </a:r>
            <a:r>
              <a:rPr lang="en-US" dirty="0"/>
              <a:t> </a:t>
            </a:r>
            <a:r>
              <a:rPr lang="en-US" dirty="0" err="1"/>
              <a:t>şi</a:t>
            </a:r>
            <a:r>
              <a:rPr lang="en-US" dirty="0"/>
              <a:t> </a:t>
            </a:r>
            <a:r>
              <a:rPr lang="en-US" dirty="0" err="1"/>
              <a:t>inginerie</a:t>
            </a:r>
            <a:r>
              <a:rPr lang="en-US" dirty="0"/>
              <a:t> la </a:t>
            </a:r>
            <a:r>
              <a:rPr lang="en-US" dirty="0" err="1"/>
              <a:t>fiecare</a:t>
            </a:r>
            <a:r>
              <a:rPr lang="en-US" dirty="0"/>
              <a:t> 1 000 de </a:t>
            </a:r>
            <a:r>
              <a:rPr lang="en-US" dirty="0" err="1"/>
              <a:t>persoane</a:t>
            </a:r>
            <a:r>
              <a:rPr lang="en-US" dirty="0"/>
              <a:t> cu </a:t>
            </a:r>
            <a:r>
              <a:rPr lang="en-US" dirty="0" err="1"/>
              <a:t>vârsta</a:t>
            </a:r>
            <a:r>
              <a:rPr lang="en-US" dirty="0"/>
              <a:t> </a:t>
            </a:r>
            <a:r>
              <a:rPr lang="en-US" dirty="0" err="1"/>
              <a:t>cuprinsă</a:t>
            </a:r>
            <a:r>
              <a:rPr lang="en-US" dirty="0"/>
              <a:t> </a:t>
            </a:r>
            <a:r>
              <a:rPr lang="en-US" dirty="0" err="1"/>
              <a:t>între</a:t>
            </a:r>
            <a:r>
              <a:rPr lang="en-US" dirty="0"/>
              <a:t> 25 </a:t>
            </a:r>
            <a:r>
              <a:rPr lang="en-US" dirty="0" err="1"/>
              <a:t>şi</a:t>
            </a:r>
            <a:r>
              <a:rPr lang="en-US" dirty="0"/>
              <a:t> 34 </a:t>
            </a:r>
            <a:r>
              <a:rPr lang="en-US" dirty="0" err="1"/>
              <a:t>ani</a:t>
            </a:r>
            <a:r>
              <a:rPr lang="en-US" dirty="0"/>
              <a:t> </a:t>
            </a:r>
            <a:r>
              <a:rPr lang="ro-RO" dirty="0"/>
              <a:t>scade</a:t>
            </a:r>
            <a:r>
              <a:rPr lang="ro-RO" baseline="30000" dirty="0"/>
              <a:t>7</a:t>
            </a:r>
            <a:r>
              <a:rPr lang="en-US" dirty="0" smtClean="0"/>
              <a:t>.</a:t>
            </a:r>
          </a:p>
          <a:p>
            <a:pPr algn="just"/>
            <a:r>
              <a:rPr lang="en-US" dirty="0" err="1" smtClean="0"/>
              <a:t>Emigrarea</a:t>
            </a:r>
            <a:r>
              <a:rPr lang="en-US" dirty="0" smtClean="0"/>
              <a:t> </a:t>
            </a:r>
            <a:r>
              <a:rPr lang="en-US" dirty="0" err="1"/>
              <a:t>după</a:t>
            </a:r>
            <a:r>
              <a:rPr lang="en-US" dirty="0"/>
              <a:t> </a:t>
            </a:r>
            <a:r>
              <a:rPr lang="en-US" dirty="0" err="1"/>
              <a:t>absolvire</a:t>
            </a:r>
            <a:r>
              <a:rPr lang="en-US" dirty="0"/>
              <a:t> </a:t>
            </a:r>
            <a:r>
              <a:rPr lang="en-US" dirty="0" err="1"/>
              <a:t>este</a:t>
            </a:r>
            <a:r>
              <a:rPr lang="en-US" dirty="0"/>
              <a:t> un alt aspect care se </a:t>
            </a:r>
            <a:r>
              <a:rPr lang="en-US" dirty="0" err="1"/>
              <a:t>adaugă</a:t>
            </a:r>
            <a:r>
              <a:rPr lang="en-US" dirty="0"/>
              <a:t> la </a:t>
            </a:r>
            <a:r>
              <a:rPr lang="en-US" dirty="0" err="1"/>
              <a:t>deficitul</a:t>
            </a:r>
            <a:r>
              <a:rPr lang="en-US" dirty="0"/>
              <a:t> de </a:t>
            </a:r>
            <a:r>
              <a:rPr lang="en-US" dirty="0" err="1"/>
              <a:t>competenţe</a:t>
            </a:r>
            <a:r>
              <a:rPr lang="en-US" dirty="0"/>
              <a:t>. </a:t>
            </a:r>
            <a:endParaRPr lang="ro-RO" dirty="0"/>
          </a:p>
          <a:p>
            <a:pPr algn="just"/>
            <a:r>
              <a:rPr lang="en-US" dirty="0" err="1"/>
              <a:t>Angajatorii</a:t>
            </a:r>
            <a:r>
              <a:rPr lang="en-US" dirty="0"/>
              <a:t> </a:t>
            </a:r>
            <a:r>
              <a:rPr lang="en-US" dirty="0" err="1"/>
              <a:t>declară</a:t>
            </a:r>
            <a:r>
              <a:rPr lang="en-US" dirty="0"/>
              <a:t> </a:t>
            </a:r>
            <a:r>
              <a:rPr lang="en-US" dirty="0" err="1"/>
              <a:t>că</a:t>
            </a:r>
            <a:r>
              <a:rPr lang="en-US" dirty="0"/>
              <a:t>, </a:t>
            </a:r>
            <a:r>
              <a:rPr lang="en-US" dirty="0" err="1"/>
              <a:t>adesea</a:t>
            </a:r>
            <a:r>
              <a:rPr lang="en-US" dirty="0"/>
              <a:t>, </a:t>
            </a:r>
            <a:r>
              <a:rPr lang="en-US" dirty="0" err="1"/>
              <a:t>elevii</a:t>
            </a:r>
            <a:r>
              <a:rPr lang="en-US" dirty="0"/>
              <a:t> </a:t>
            </a:r>
            <a:r>
              <a:rPr lang="en-US" dirty="0" err="1"/>
              <a:t>şi</a:t>
            </a:r>
            <a:r>
              <a:rPr lang="en-US" dirty="0"/>
              <a:t> </a:t>
            </a:r>
            <a:r>
              <a:rPr lang="en-US" dirty="0" err="1"/>
              <a:t>absolvenţii</a:t>
            </a:r>
            <a:r>
              <a:rPr lang="en-US" dirty="0"/>
              <a:t> care </a:t>
            </a:r>
            <a:r>
              <a:rPr lang="en-US" dirty="0" err="1"/>
              <a:t>intră</a:t>
            </a:r>
            <a:r>
              <a:rPr lang="en-US" dirty="0"/>
              <a:t> </a:t>
            </a:r>
            <a:r>
              <a:rPr lang="en-US" dirty="0" err="1"/>
              <a:t>pe</a:t>
            </a:r>
            <a:r>
              <a:rPr lang="en-US" dirty="0"/>
              <a:t> </a:t>
            </a:r>
            <a:r>
              <a:rPr lang="en-US" dirty="0" err="1"/>
              <a:t>piaţa</a:t>
            </a:r>
            <a:r>
              <a:rPr lang="en-US" dirty="0"/>
              <a:t> </a:t>
            </a:r>
            <a:r>
              <a:rPr lang="en-US" dirty="0" err="1"/>
              <a:t>forţei</a:t>
            </a:r>
            <a:r>
              <a:rPr lang="en-US" dirty="0"/>
              <a:t> de </a:t>
            </a:r>
            <a:r>
              <a:rPr lang="en-US" dirty="0" err="1"/>
              <a:t>muncă</a:t>
            </a:r>
            <a:r>
              <a:rPr lang="en-US" dirty="0"/>
              <a:t> nu </a:t>
            </a:r>
            <a:r>
              <a:rPr lang="en-US" dirty="0" err="1"/>
              <a:t>dispun</a:t>
            </a:r>
            <a:r>
              <a:rPr lang="en-US" dirty="0"/>
              <a:t> de </a:t>
            </a:r>
            <a:r>
              <a:rPr lang="en-US" dirty="0" err="1"/>
              <a:t>competenţe</a:t>
            </a:r>
            <a:r>
              <a:rPr lang="en-US" dirty="0"/>
              <a:t> socio-</a:t>
            </a:r>
            <a:r>
              <a:rPr lang="en-US" dirty="0" err="1"/>
              <a:t>emoţionale</a:t>
            </a:r>
            <a:r>
              <a:rPr lang="en-US" dirty="0"/>
              <a:t> </a:t>
            </a:r>
            <a:r>
              <a:rPr lang="ro-RO" dirty="0"/>
              <a:t>cheie</a:t>
            </a:r>
            <a:r>
              <a:rPr lang="ro-RO" baseline="30000" dirty="0"/>
              <a:t>8</a:t>
            </a:r>
            <a:r>
              <a:rPr lang="en-US" dirty="0"/>
              <a:t> </a:t>
            </a:r>
            <a:r>
              <a:rPr lang="en-US" dirty="0" err="1"/>
              <a:t>şi</a:t>
            </a:r>
            <a:r>
              <a:rPr lang="en-US" dirty="0"/>
              <a:t> </a:t>
            </a:r>
            <a:r>
              <a:rPr lang="en-US" dirty="0" err="1"/>
              <a:t>deţin</a:t>
            </a:r>
            <a:r>
              <a:rPr lang="en-US" dirty="0"/>
              <a:t> </a:t>
            </a:r>
            <a:r>
              <a:rPr lang="en-US" dirty="0" err="1"/>
              <a:t>capacităţi</a:t>
            </a:r>
            <a:r>
              <a:rPr lang="en-US" dirty="0"/>
              <a:t> </a:t>
            </a:r>
            <a:r>
              <a:rPr lang="en-US" dirty="0" err="1"/>
              <a:t>academice</a:t>
            </a:r>
            <a:r>
              <a:rPr lang="en-US" dirty="0"/>
              <a:t> </a:t>
            </a:r>
            <a:r>
              <a:rPr lang="en-US" dirty="0" err="1"/>
              <a:t>suficiente</a:t>
            </a:r>
            <a:r>
              <a:rPr lang="en-US" dirty="0"/>
              <a:t>, </a:t>
            </a:r>
            <a:r>
              <a:rPr lang="en-US" dirty="0" err="1"/>
              <a:t>deşi</a:t>
            </a:r>
            <a:r>
              <a:rPr lang="en-US" dirty="0"/>
              <a:t> </a:t>
            </a:r>
            <a:r>
              <a:rPr lang="en-US" dirty="0" err="1"/>
              <a:t>prea</a:t>
            </a:r>
            <a:r>
              <a:rPr lang="en-US" dirty="0"/>
              <a:t> </a:t>
            </a:r>
            <a:r>
              <a:rPr lang="en-US" dirty="0" err="1"/>
              <a:t>teoretice</a:t>
            </a:r>
            <a:r>
              <a:rPr lang="en-US" dirty="0"/>
              <a:t> (BM, 2018). </a:t>
            </a:r>
            <a:endParaRPr lang="en-US" dirty="0" smtClean="0"/>
          </a:p>
          <a:p>
            <a:pPr algn="just"/>
            <a:r>
              <a:rPr lang="en-US" dirty="0" err="1" smtClean="0"/>
              <a:t>Doar</a:t>
            </a:r>
            <a:r>
              <a:rPr lang="en-US" dirty="0" smtClean="0"/>
              <a:t> </a:t>
            </a:r>
            <a:r>
              <a:rPr lang="en-US" dirty="0"/>
              <a:t>40 % </a:t>
            </a:r>
            <a:r>
              <a:rPr lang="en-US" dirty="0" err="1"/>
              <a:t>dintre</a:t>
            </a:r>
            <a:r>
              <a:rPr lang="en-US" dirty="0"/>
              <a:t> </a:t>
            </a:r>
            <a:r>
              <a:rPr lang="en-US" dirty="0" err="1"/>
              <a:t>elevii</a:t>
            </a:r>
            <a:r>
              <a:rPr lang="en-US" dirty="0"/>
              <a:t> din </a:t>
            </a:r>
            <a:r>
              <a:rPr lang="en-US" dirty="0" err="1"/>
              <a:t>România</a:t>
            </a:r>
            <a:r>
              <a:rPr lang="en-US" dirty="0"/>
              <a:t> </a:t>
            </a:r>
            <a:r>
              <a:rPr lang="en-US" dirty="0" err="1"/>
              <a:t>raportează</a:t>
            </a:r>
            <a:r>
              <a:rPr lang="en-US" dirty="0"/>
              <a:t> </a:t>
            </a:r>
            <a:r>
              <a:rPr lang="en-US" dirty="0" err="1"/>
              <a:t>că</a:t>
            </a:r>
            <a:r>
              <a:rPr lang="en-US" dirty="0"/>
              <a:t> </a:t>
            </a:r>
            <a:r>
              <a:rPr lang="en-US" dirty="0" err="1"/>
              <a:t>sunt</a:t>
            </a:r>
            <a:r>
              <a:rPr lang="en-US" dirty="0"/>
              <a:t> </a:t>
            </a:r>
            <a:r>
              <a:rPr lang="en-US" dirty="0" err="1"/>
              <a:t>mulţumiţi</a:t>
            </a:r>
            <a:r>
              <a:rPr lang="en-US" dirty="0"/>
              <a:t> de </a:t>
            </a:r>
            <a:r>
              <a:rPr lang="en-US" dirty="0" err="1"/>
              <a:t>organizarea</a:t>
            </a:r>
            <a:r>
              <a:rPr lang="en-US" dirty="0"/>
              <a:t> </a:t>
            </a:r>
            <a:r>
              <a:rPr lang="en-US" dirty="0" err="1"/>
              <a:t>studiilor</a:t>
            </a:r>
            <a:r>
              <a:rPr lang="en-US" dirty="0"/>
              <a:t> </a:t>
            </a:r>
            <a:r>
              <a:rPr lang="en-US" dirty="0" err="1"/>
              <a:t>şi</a:t>
            </a:r>
            <a:r>
              <a:rPr lang="en-US" dirty="0"/>
              <a:t> de </a:t>
            </a:r>
            <a:r>
              <a:rPr lang="en-US" dirty="0" err="1"/>
              <a:t>calendarul</a:t>
            </a:r>
            <a:r>
              <a:rPr lang="en-US" dirty="0"/>
              <a:t> de </a:t>
            </a:r>
            <a:r>
              <a:rPr lang="en-US" dirty="0" err="1"/>
              <a:t>desfăşurare</a:t>
            </a:r>
            <a:r>
              <a:rPr lang="en-US" dirty="0"/>
              <a:t> a </a:t>
            </a:r>
            <a:r>
              <a:rPr lang="en-US" dirty="0" err="1"/>
              <a:t>acestora</a:t>
            </a:r>
            <a:r>
              <a:rPr lang="en-US" dirty="0"/>
              <a:t>, de </a:t>
            </a:r>
            <a:r>
              <a:rPr lang="en-US" dirty="0" err="1"/>
              <a:t>facilităţile</a:t>
            </a:r>
            <a:r>
              <a:rPr lang="en-US" dirty="0"/>
              <a:t> de </a:t>
            </a:r>
            <a:r>
              <a:rPr lang="en-US" dirty="0" err="1"/>
              <a:t>studiu</a:t>
            </a:r>
            <a:r>
              <a:rPr lang="en-US" dirty="0"/>
              <a:t> </a:t>
            </a:r>
            <a:r>
              <a:rPr lang="en-US" dirty="0" err="1"/>
              <a:t>şi</a:t>
            </a:r>
            <a:r>
              <a:rPr lang="en-US" dirty="0"/>
              <a:t> de </a:t>
            </a:r>
            <a:r>
              <a:rPr lang="en-US" dirty="0" err="1"/>
              <a:t>calitatea</a:t>
            </a:r>
            <a:r>
              <a:rPr lang="en-US" dirty="0"/>
              <a:t> </a:t>
            </a:r>
            <a:r>
              <a:rPr lang="en-US" dirty="0" err="1"/>
              <a:t>actului</a:t>
            </a:r>
            <a:r>
              <a:rPr lang="en-US" dirty="0"/>
              <a:t> de </a:t>
            </a:r>
            <a:r>
              <a:rPr lang="en-US" dirty="0" err="1"/>
              <a:t>predare</a:t>
            </a:r>
            <a:r>
              <a:rPr lang="en-US" dirty="0"/>
              <a:t> (EUROSTUDENT, 2018</a:t>
            </a:r>
            <a:r>
              <a:rPr lang="en-US" dirty="0" smtClean="0"/>
              <a:t>).</a:t>
            </a:r>
          </a:p>
          <a:p>
            <a:pPr algn="just"/>
            <a:r>
              <a:rPr lang="en-US" dirty="0" smtClean="0"/>
              <a:t> </a:t>
            </a:r>
            <a:r>
              <a:rPr lang="en-US" dirty="0"/>
              <a:t>Au </a:t>
            </a:r>
            <a:r>
              <a:rPr lang="en-US" dirty="0" err="1"/>
              <a:t>fost</a:t>
            </a:r>
            <a:r>
              <a:rPr lang="en-US" dirty="0"/>
              <a:t> </a:t>
            </a:r>
            <a:r>
              <a:rPr lang="en-US" dirty="0" err="1"/>
              <a:t>luate</a:t>
            </a:r>
            <a:r>
              <a:rPr lang="en-US" dirty="0"/>
              <a:t> </a:t>
            </a:r>
            <a:r>
              <a:rPr lang="en-US" dirty="0" err="1"/>
              <a:t>unele</a:t>
            </a:r>
            <a:r>
              <a:rPr lang="en-US" dirty="0"/>
              <a:t> </a:t>
            </a:r>
            <a:r>
              <a:rPr lang="en-US" dirty="0" err="1"/>
              <a:t>măsuri</a:t>
            </a:r>
            <a:r>
              <a:rPr lang="en-US" dirty="0"/>
              <a:t> </a:t>
            </a:r>
            <a:r>
              <a:rPr lang="en-US" dirty="0" err="1"/>
              <a:t>pentru</a:t>
            </a:r>
            <a:r>
              <a:rPr lang="en-US" dirty="0"/>
              <a:t> </a:t>
            </a:r>
            <a:r>
              <a:rPr lang="en-US" dirty="0" err="1"/>
              <a:t>îmbunătăţirea</a:t>
            </a:r>
            <a:r>
              <a:rPr lang="en-US" dirty="0"/>
              <a:t> </a:t>
            </a:r>
            <a:r>
              <a:rPr lang="en-US" dirty="0" err="1"/>
              <a:t>internaţionalizării</a:t>
            </a:r>
            <a:r>
              <a:rPr lang="en-US" dirty="0"/>
              <a:t> </a:t>
            </a:r>
            <a:r>
              <a:rPr lang="en-US" dirty="0" err="1"/>
              <a:t>învăţământului</a:t>
            </a:r>
            <a:r>
              <a:rPr lang="en-US" dirty="0"/>
              <a:t> superior.</a:t>
            </a:r>
            <a:endParaRPr lang="ro-RO" dirty="0"/>
          </a:p>
          <a:p>
            <a:pPr algn="just"/>
            <a:endParaRPr lang="ro-RO" sz="1900" dirty="0"/>
          </a:p>
          <a:p>
            <a:pPr algn="just"/>
            <a:r>
              <a:rPr lang="ro-RO" sz="1900" dirty="0"/>
              <a:t>Note:</a:t>
            </a:r>
          </a:p>
          <a:p>
            <a:pPr algn="just"/>
            <a:r>
              <a:rPr lang="ro-RO" sz="1900" dirty="0"/>
              <a:t>7. </a:t>
            </a:r>
            <a:r>
              <a:rPr lang="en-US" sz="1900" dirty="0"/>
              <a:t>10,9 </a:t>
            </a:r>
            <a:r>
              <a:rPr lang="en-US" sz="1900" dirty="0" err="1"/>
              <a:t>în</a:t>
            </a:r>
            <a:r>
              <a:rPr lang="en-US" sz="1900" dirty="0"/>
              <a:t> 2016, </a:t>
            </a:r>
            <a:r>
              <a:rPr lang="en-US" sz="1900" dirty="0" err="1"/>
              <a:t>comparativ</a:t>
            </a:r>
            <a:r>
              <a:rPr lang="en-US" sz="1900" dirty="0"/>
              <a:t> cu 15,9 </a:t>
            </a:r>
            <a:r>
              <a:rPr lang="en-US" sz="1900" dirty="0" err="1"/>
              <a:t>în</a:t>
            </a:r>
            <a:r>
              <a:rPr lang="en-US" sz="1900" dirty="0"/>
              <a:t> 2013.</a:t>
            </a:r>
          </a:p>
          <a:p>
            <a:pPr algn="just"/>
            <a:r>
              <a:rPr lang="en-US" sz="1900" dirty="0"/>
              <a:t>8</a:t>
            </a:r>
            <a:r>
              <a:rPr lang="ro-RO" sz="1900" dirty="0"/>
              <a:t>.</a:t>
            </a:r>
            <a:r>
              <a:rPr lang="en-US" sz="1900" dirty="0"/>
              <a:t> </a:t>
            </a:r>
            <a:r>
              <a:rPr lang="en-US" sz="1900" dirty="0" err="1"/>
              <a:t>Motivație</a:t>
            </a:r>
            <a:r>
              <a:rPr lang="en-US" sz="1900" dirty="0"/>
              <a:t>, </a:t>
            </a:r>
            <a:r>
              <a:rPr lang="en-US" sz="1900" dirty="0" err="1"/>
              <a:t>empatie</a:t>
            </a:r>
            <a:r>
              <a:rPr lang="en-US" sz="1900" dirty="0"/>
              <a:t>, </a:t>
            </a:r>
            <a:r>
              <a:rPr lang="en-US" sz="1900" dirty="0" err="1"/>
              <a:t>toleranță</a:t>
            </a:r>
            <a:r>
              <a:rPr lang="en-US" sz="1900" dirty="0"/>
              <a:t>, auto-</a:t>
            </a:r>
            <a:r>
              <a:rPr lang="en-US" sz="1900" dirty="0" err="1"/>
              <a:t>gestionare</a:t>
            </a:r>
            <a:r>
              <a:rPr lang="en-US" sz="1900" dirty="0"/>
              <a:t>, capacitate de </a:t>
            </a:r>
            <a:r>
              <a:rPr lang="en-US" sz="1900" dirty="0" err="1"/>
              <a:t>soluționare</a:t>
            </a:r>
            <a:r>
              <a:rPr lang="en-US" sz="1900" dirty="0"/>
              <a:t> a </a:t>
            </a:r>
            <a:r>
              <a:rPr lang="en-US" sz="1900" dirty="0" err="1"/>
              <a:t>problemelor</a:t>
            </a:r>
            <a:r>
              <a:rPr lang="en-US" sz="1900" dirty="0"/>
              <a:t>, </a:t>
            </a:r>
            <a:r>
              <a:rPr lang="en-US" sz="1900" dirty="0" err="1"/>
              <a:t>lucru</a:t>
            </a:r>
            <a:r>
              <a:rPr lang="en-US" sz="1900" dirty="0"/>
              <a:t> </a:t>
            </a:r>
            <a:r>
              <a:rPr lang="en-US" sz="1900" dirty="0" err="1"/>
              <a:t>în</a:t>
            </a:r>
            <a:r>
              <a:rPr lang="en-US" sz="1900" dirty="0"/>
              <a:t> </a:t>
            </a:r>
            <a:r>
              <a:rPr lang="en-US" sz="1900" dirty="0" err="1"/>
              <a:t>echipă</a:t>
            </a:r>
            <a:r>
              <a:rPr lang="en-US" sz="1900" dirty="0"/>
              <a:t>, </a:t>
            </a:r>
            <a:r>
              <a:rPr lang="en-US" sz="1900" dirty="0" err="1"/>
              <a:t>comunicare,capacitatea</a:t>
            </a:r>
            <a:r>
              <a:rPr lang="en-US" sz="1900" dirty="0"/>
              <a:t> de a </a:t>
            </a:r>
            <a:r>
              <a:rPr lang="en-US" sz="1900" dirty="0" err="1"/>
              <a:t>învăța</a:t>
            </a:r>
            <a:r>
              <a:rPr lang="en-US" sz="1900" dirty="0"/>
              <a:t> </a:t>
            </a:r>
            <a:r>
              <a:rPr lang="en-US" sz="1900" dirty="0" err="1"/>
              <a:t>să</a:t>
            </a:r>
            <a:r>
              <a:rPr lang="en-US" sz="1900" dirty="0"/>
              <a:t> </a:t>
            </a:r>
            <a:r>
              <a:rPr lang="en-US" sz="1900" dirty="0" err="1"/>
              <a:t>învețe</a:t>
            </a:r>
            <a:r>
              <a:rPr lang="en-US" sz="1900" dirty="0"/>
              <a:t>, </a:t>
            </a:r>
            <a:r>
              <a:rPr lang="en-US" sz="1900" dirty="0" err="1"/>
              <a:t>responsabilitate</a:t>
            </a:r>
            <a:r>
              <a:rPr lang="en-US" sz="1900" dirty="0"/>
              <a:t>, </a:t>
            </a:r>
            <a:r>
              <a:rPr lang="en-US" sz="1900" dirty="0" err="1"/>
              <a:t>planificare</a:t>
            </a:r>
            <a:r>
              <a:rPr lang="en-US" sz="1900" dirty="0"/>
              <a:t>, </a:t>
            </a:r>
            <a:r>
              <a:rPr lang="en-US" sz="1900" dirty="0" err="1"/>
              <a:t>implicare</a:t>
            </a:r>
            <a:r>
              <a:rPr lang="en-US" sz="1900" dirty="0"/>
              <a:t>, </a:t>
            </a:r>
            <a:r>
              <a:rPr lang="en-US" sz="1900" dirty="0" err="1"/>
              <a:t>angajament</a:t>
            </a:r>
            <a:r>
              <a:rPr lang="en-US" sz="1900" dirty="0"/>
              <a:t>.</a:t>
            </a:r>
          </a:p>
          <a:p>
            <a:endParaRPr lang="en-US" dirty="0"/>
          </a:p>
        </p:txBody>
      </p:sp>
    </p:spTree>
    <p:extLst>
      <p:ext uri="{BB962C8B-B14F-4D97-AF65-F5344CB8AC3E}">
        <p14:creationId xmlns:p14="http://schemas.microsoft.com/office/powerpoint/2010/main" val="1511281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072" y="1091953"/>
            <a:ext cx="9436608" cy="5193437"/>
          </a:xfrm>
        </p:spPr>
        <p:txBody>
          <a:bodyPr>
            <a:normAutofit lnSpcReduction="10000"/>
          </a:bodyPr>
          <a:lstStyle/>
          <a:p>
            <a:r>
              <a:rPr lang="en-US" sz="2800" b="1" i="1" dirty="0" smtClean="0"/>
              <a:t>HG/</a:t>
            </a:r>
            <a:r>
              <a:rPr lang="en-US" sz="2800" b="1" i="1" dirty="0" err="1" smtClean="0"/>
              <a:t>ordin</a:t>
            </a:r>
            <a:r>
              <a:rPr lang="en-US" sz="2800" b="1" i="1" dirty="0" smtClean="0"/>
              <a:t> :</a:t>
            </a:r>
          </a:p>
          <a:p>
            <a:pPr lvl="1"/>
            <a:r>
              <a:rPr lang="ro-RO" sz="2400" dirty="0" smtClean="0"/>
              <a:t>Domeniile </a:t>
            </a:r>
            <a:r>
              <a:rPr lang="ro-RO" sz="2400" dirty="0" smtClean="0"/>
              <a:t>ISCED</a:t>
            </a:r>
            <a:r>
              <a:rPr lang="en-US" sz="2400" dirty="0" smtClean="0"/>
              <a:t>-</a:t>
            </a:r>
            <a:r>
              <a:rPr lang="en-US" sz="2400" dirty="0" err="1" smtClean="0"/>
              <a:t>anexa</a:t>
            </a:r>
            <a:r>
              <a:rPr lang="en-US" sz="2400" dirty="0" smtClean="0"/>
              <a:t> 1 </a:t>
            </a:r>
            <a:endParaRPr lang="ro-RO" sz="2400" dirty="0" smtClean="0"/>
          </a:p>
          <a:p>
            <a:pPr lvl="1"/>
            <a:r>
              <a:rPr lang="ro-RO" sz="2400" dirty="0" smtClean="0"/>
              <a:t>Modelul statistic ISCED</a:t>
            </a:r>
            <a:r>
              <a:rPr lang="en-US" sz="2400" dirty="0" smtClean="0"/>
              <a:t> de </a:t>
            </a:r>
            <a:r>
              <a:rPr lang="en-US" sz="2400" dirty="0" err="1" smtClean="0"/>
              <a:t>raportare</a:t>
            </a:r>
            <a:r>
              <a:rPr lang="en-US" sz="2400" dirty="0" smtClean="0"/>
              <a:t> </a:t>
            </a:r>
            <a:r>
              <a:rPr lang="en-US" sz="2400" dirty="0" err="1" smtClean="0"/>
              <a:t>unitar</a:t>
            </a:r>
            <a:r>
              <a:rPr lang="ro-RO" sz="2400" dirty="0" smtClean="0"/>
              <a:t>ă</a:t>
            </a:r>
            <a:r>
              <a:rPr lang="en-US" sz="2400" dirty="0" smtClean="0"/>
              <a:t> c</a:t>
            </a:r>
            <a:r>
              <a:rPr lang="ro-RO" sz="2400" dirty="0" smtClean="0"/>
              <a:t>ă</a:t>
            </a:r>
            <a:r>
              <a:rPr lang="en-US" sz="2400" dirty="0" err="1" smtClean="0"/>
              <a:t>tre</a:t>
            </a:r>
            <a:r>
              <a:rPr lang="en-US" sz="2400" dirty="0" smtClean="0"/>
              <a:t> INS a </a:t>
            </a:r>
            <a:r>
              <a:rPr lang="en-US" sz="2400" dirty="0" err="1" smtClean="0"/>
              <a:t>universit</a:t>
            </a:r>
            <a:r>
              <a:rPr lang="ro-RO" sz="2400" dirty="0" err="1" smtClean="0"/>
              <a:t>ăț</a:t>
            </a:r>
            <a:r>
              <a:rPr lang="en-US" sz="2400" dirty="0" err="1" smtClean="0"/>
              <a:t>ilor</a:t>
            </a:r>
            <a:r>
              <a:rPr lang="en-US" sz="2400" dirty="0" smtClean="0"/>
              <a:t> </a:t>
            </a:r>
            <a:r>
              <a:rPr lang="en-US" sz="2400" dirty="0" smtClean="0"/>
              <a:t>–</a:t>
            </a:r>
            <a:r>
              <a:rPr lang="en-US" sz="2400" dirty="0" err="1" smtClean="0"/>
              <a:t>anexa</a:t>
            </a:r>
            <a:r>
              <a:rPr lang="en-US" sz="2400" dirty="0" smtClean="0"/>
              <a:t> 2 </a:t>
            </a:r>
            <a:endParaRPr lang="ro-RO" sz="2400" dirty="0" smtClean="0"/>
          </a:p>
          <a:p>
            <a:pPr lvl="1"/>
            <a:r>
              <a:rPr lang="ro-RO" sz="2400" dirty="0" smtClean="0"/>
              <a:t>Corelarea ș</a:t>
            </a:r>
            <a:r>
              <a:rPr lang="en-US" sz="2400" dirty="0" err="1" smtClean="0"/>
              <a:t>i</a:t>
            </a:r>
            <a:r>
              <a:rPr lang="en-US" sz="2400" dirty="0" smtClean="0"/>
              <a:t> </a:t>
            </a:r>
            <a:r>
              <a:rPr lang="ro-RO" sz="2400" dirty="0" smtClean="0"/>
              <a:t>î</a:t>
            </a:r>
            <a:r>
              <a:rPr lang="en-US" sz="2400" dirty="0" err="1" smtClean="0"/>
              <a:t>nlocuirea</a:t>
            </a:r>
            <a:r>
              <a:rPr lang="en-US" sz="2400" dirty="0" smtClean="0"/>
              <a:t> </a:t>
            </a:r>
            <a:r>
              <a:rPr lang="ro-RO" sz="2400" dirty="0" smtClean="0"/>
              <a:t>domeniilor</a:t>
            </a:r>
            <a:r>
              <a:rPr lang="en-US" sz="2400" dirty="0" smtClean="0"/>
              <a:t> </a:t>
            </a:r>
            <a:r>
              <a:rPr lang="ro-RO" sz="2400" dirty="0" smtClean="0"/>
              <a:t>ș</a:t>
            </a:r>
            <a:r>
              <a:rPr lang="en-US" sz="2400" dirty="0" err="1" smtClean="0"/>
              <a:t>i</a:t>
            </a:r>
            <a:r>
              <a:rPr lang="en-US" sz="2400" dirty="0" smtClean="0"/>
              <a:t> </a:t>
            </a:r>
            <a:r>
              <a:rPr lang="en-US" sz="2400" dirty="0" err="1" smtClean="0"/>
              <a:t>ramurilor</a:t>
            </a:r>
            <a:r>
              <a:rPr lang="en-US" sz="2400" dirty="0" smtClean="0"/>
              <a:t> de </a:t>
            </a:r>
            <a:r>
              <a:rPr lang="ro-RO" sz="2400" dirty="0" smtClean="0"/>
              <a:t>ș</a:t>
            </a:r>
            <a:r>
              <a:rPr lang="en-US" sz="2400" dirty="0" err="1" smtClean="0"/>
              <a:t>tiin</a:t>
            </a:r>
            <a:r>
              <a:rPr lang="ro-RO" sz="2400" dirty="0" err="1" smtClean="0"/>
              <a:t>ță</a:t>
            </a:r>
            <a:r>
              <a:rPr lang="en-US" sz="2400" dirty="0" smtClean="0"/>
              <a:t> </a:t>
            </a:r>
            <a:r>
              <a:rPr lang="ro-RO" sz="2400" dirty="0" smtClean="0"/>
              <a:t> din </a:t>
            </a:r>
            <a:r>
              <a:rPr lang="en-US" sz="2400" dirty="0" smtClean="0"/>
              <a:t>HG</a:t>
            </a:r>
            <a:r>
              <a:rPr lang="ro-RO" sz="2400" dirty="0" smtClean="0"/>
              <a:t> cu </a:t>
            </a:r>
            <a:r>
              <a:rPr lang="en-US" sz="2400" dirty="0" err="1" smtClean="0"/>
              <a:t>domeniile</a:t>
            </a:r>
            <a:r>
              <a:rPr lang="en-US" sz="2400" dirty="0" smtClean="0"/>
              <a:t> </a:t>
            </a:r>
            <a:r>
              <a:rPr lang="ro-RO" sz="2400" dirty="0" smtClean="0"/>
              <a:t> din </a:t>
            </a:r>
            <a:r>
              <a:rPr lang="en-US" sz="2400" dirty="0" smtClean="0"/>
              <a:t>ISCED</a:t>
            </a:r>
            <a:r>
              <a:rPr lang="en-US" sz="2400" dirty="0"/>
              <a:t> </a:t>
            </a:r>
            <a:r>
              <a:rPr lang="en-US" sz="2400" dirty="0" smtClean="0"/>
              <a:t>conf.</a:t>
            </a:r>
            <a:r>
              <a:rPr lang="ro-RO" sz="2400" dirty="0" smtClean="0"/>
              <a:t> </a:t>
            </a:r>
            <a:r>
              <a:rPr lang="en-US" sz="2400" dirty="0" smtClean="0"/>
              <a:t>art 137 </a:t>
            </a:r>
            <a:r>
              <a:rPr lang="en-US" sz="2400" dirty="0" err="1" smtClean="0"/>
              <a:t>alin</a:t>
            </a:r>
            <a:r>
              <a:rPr lang="en-US" sz="2400" dirty="0" smtClean="0"/>
              <a:t>.(4) din </a:t>
            </a:r>
            <a:r>
              <a:rPr lang="ro-RO" sz="2400" dirty="0" smtClean="0"/>
              <a:t>L</a:t>
            </a:r>
            <a:r>
              <a:rPr lang="en-US" sz="2400" dirty="0" err="1" smtClean="0"/>
              <a:t>egea</a:t>
            </a:r>
            <a:r>
              <a:rPr lang="en-US" sz="2400" dirty="0" smtClean="0"/>
              <a:t> </a:t>
            </a:r>
            <a:r>
              <a:rPr lang="en-US" sz="2400" dirty="0" err="1" smtClean="0"/>
              <a:t>educa</a:t>
            </a:r>
            <a:r>
              <a:rPr lang="ro-RO" sz="2400" dirty="0" smtClean="0"/>
              <a:t>ț</a:t>
            </a:r>
            <a:r>
              <a:rPr lang="en-US" sz="2400" dirty="0" err="1" smtClean="0"/>
              <a:t>iei</a:t>
            </a:r>
            <a:r>
              <a:rPr lang="en-US" sz="2400" dirty="0" smtClean="0"/>
              <a:t> </a:t>
            </a:r>
            <a:r>
              <a:rPr lang="en-US" sz="2400" dirty="0" err="1" smtClean="0"/>
              <a:t>na</a:t>
            </a:r>
            <a:r>
              <a:rPr lang="ro-RO" sz="2400" dirty="0" smtClean="0"/>
              <a:t>ț</a:t>
            </a:r>
            <a:r>
              <a:rPr lang="en-US" sz="2400" dirty="0" err="1" smtClean="0"/>
              <a:t>ionale</a:t>
            </a:r>
            <a:r>
              <a:rPr lang="en-US" sz="2400" dirty="0" smtClean="0"/>
              <a:t> </a:t>
            </a:r>
            <a:r>
              <a:rPr lang="ro-RO" sz="2400" dirty="0" smtClean="0"/>
              <a:t> (</a:t>
            </a:r>
            <a:r>
              <a:rPr lang="en-US" sz="2400" dirty="0" err="1"/>
              <a:t>trebuia</a:t>
            </a:r>
            <a:r>
              <a:rPr lang="en-US" sz="2400" dirty="0"/>
              <a:t> </a:t>
            </a:r>
            <a:r>
              <a:rPr lang="en-US" sz="2400" dirty="0" err="1"/>
              <a:t>finalizat</a:t>
            </a:r>
            <a:r>
              <a:rPr lang="en-US" sz="2400" dirty="0"/>
              <a:t> </a:t>
            </a:r>
            <a:r>
              <a:rPr lang="ro-RO" sz="2400" dirty="0" smtClean="0"/>
              <a:t>î</a:t>
            </a:r>
            <a:r>
              <a:rPr lang="en-US" sz="2400" dirty="0" smtClean="0"/>
              <a:t>n </a:t>
            </a:r>
            <a:r>
              <a:rPr lang="en-US" sz="2400" dirty="0" err="1"/>
              <a:t>mandatul</a:t>
            </a:r>
            <a:r>
              <a:rPr lang="en-US" sz="2400" dirty="0"/>
              <a:t>  </a:t>
            </a:r>
            <a:r>
              <a:rPr lang="en-US" sz="2400" dirty="0" smtClean="0"/>
              <a:t>Rom</a:t>
            </a:r>
            <a:r>
              <a:rPr lang="ro-RO" sz="2400" dirty="0" smtClean="0"/>
              <a:t>â</a:t>
            </a:r>
            <a:r>
              <a:rPr lang="en-US" sz="2400" dirty="0" err="1" smtClean="0"/>
              <a:t>niei</a:t>
            </a:r>
            <a:r>
              <a:rPr lang="en-US" sz="2400" dirty="0" smtClean="0"/>
              <a:t> </a:t>
            </a:r>
            <a:r>
              <a:rPr lang="en-US" sz="2400" dirty="0"/>
              <a:t>la CE</a:t>
            </a:r>
            <a:r>
              <a:rPr lang="ro-RO" sz="2400" dirty="0" smtClean="0"/>
              <a:t>)</a:t>
            </a:r>
            <a:r>
              <a:rPr lang="en-US" sz="2400" dirty="0" smtClean="0"/>
              <a:t>,</a:t>
            </a:r>
            <a:r>
              <a:rPr lang="en-US" sz="2400" dirty="0" err="1" smtClean="0"/>
              <a:t>anexa</a:t>
            </a:r>
            <a:r>
              <a:rPr lang="en-US" sz="2400" dirty="0" smtClean="0"/>
              <a:t> 3 </a:t>
            </a:r>
            <a:endParaRPr lang="en-US" sz="2400" dirty="0" smtClean="0"/>
          </a:p>
          <a:p>
            <a:r>
              <a:rPr lang="en-US" sz="2800" b="1" i="1" dirty="0" err="1" smtClean="0"/>
              <a:t>Ordin</a:t>
            </a:r>
            <a:r>
              <a:rPr lang="en-US" sz="2800" dirty="0" err="1"/>
              <a:t>e</a:t>
            </a:r>
            <a:endParaRPr lang="en-US" sz="2800" dirty="0" smtClean="0"/>
          </a:p>
          <a:p>
            <a:pPr lvl="1"/>
            <a:r>
              <a:rPr lang="en-US" sz="2400" dirty="0" smtClean="0"/>
              <a:t>1.</a:t>
            </a:r>
            <a:r>
              <a:rPr lang="en-US" sz="2400" dirty="0" smtClean="0"/>
              <a:t>Programele </a:t>
            </a:r>
            <a:r>
              <a:rPr lang="en-US" sz="2400" dirty="0" smtClean="0"/>
              <a:t>de </a:t>
            </a:r>
            <a:r>
              <a:rPr lang="en-US" sz="2400" dirty="0" err="1" smtClean="0"/>
              <a:t>studi</a:t>
            </a:r>
            <a:r>
              <a:rPr lang="ro-RO" sz="2400" dirty="0" smtClean="0"/>
              <a:t>i</a:t>
            </a:r>
            <a:r>
              <a:rPr lang="en-US" sz="2400" dirty="0" smtClean="0"/>
              <a:t> </a:t>
            </a:r>
            <a:r>
              <a:rPr lang="en-US" sz="2400" dirty="0" err="1" smtClean="0"/>
              <a:t>postuniversitare</a:t>
            </a:r>
            <a:r>
              <a:rPr lang="en-US" sz="2400" dirty="0" smtClean="0"/>
              <a:t> -</a:t>
            </a:r>
            <a:r>
              <a:rPr lang="ro-RO" sz="2400" dirty="0" smtClean="0"/>
              <a:t> </a:t>
            </a:r>
            <a:r>
              <a:rPr lang="en-US" sz="2400" dirty="0" err="1"/>
              <a:t>discutat</a:t>
            </a:r>
            <a:r>
              <a:rPr lang="en-US" sz="2400" dirty="0"/>
              <a:t> la CNR de la </a:t>
            </a:r>
            <a:r>
              <a:rPr lang="en-US" sz="2400" dirty="0" err="1" smtClean="0"/>
              <a:t>Timi</a:t>
            </a:r>
            <a:r>
              <a:rPr lang="ro-RO" sz="2400" dirty="0" smtClean="0"/>
              <a:t>ș</a:t>
            </a:r>
            <a:r>
              <a:rPr lang="en-US" sz="2400" dirty="0" err="1" smtClean="0"/>
              <a:t>oara</a:t>
            </a:r>
            <a:r>
              <a:rPr lang="en-US" sz="2400" dirty="0" smtClean="0"/>
              <a:t> )</a:t>
            </a:r>
            <a:r>
              <a:rPr lang="ro-RO" sz="2400" dirty="0" smtClean="0"/>
              <a:t> </a:t>
            </a:r>
            <a:r>
              <a:rPr lang="en-US" sz="2400" dirty="0" smtClean="0"/>
              <a:t>-</a:t>
            </a:r>
            <a:r>
              <a:rPr lang="ro-RO" sz="2400" dirty="0" smtClean="0"/>
              <a:t> </a:t>
            </a:r>
            <a:r>
              <a:rPr lang="en-US" sz="2400" dirty="0" smtClean="0"/>
              <a:t>semnat </a:t>
            </a:r>
            <a:r>
              <a:rPr lang="ro-RO" sz="2400" dirty="0" smtClean="0"/>
              <a:t>în </a:t>
            </a:r>
            <a:r>
              <a:rPr lang="en-US" sz="2400" dirty="0" err="1" smtClean="0"/>
              <a:t>iulie</a:t>
            </a:r>
            <a:endParaRPr lang="en-US" sz="2400" dirty="0" smtClean="0"/>
          </a:p>
          <a:p>
            <a:pPr lvl="1"/>
            <a:r>
              <a:rPr lang="en-US" sz="2400" dirty="0" smtClean="0"/>
              <a:t>2.Adoptarea </a:t>
            </a:r>
            <a:r>
              <a:rPr lang="en-US" sz="2400" dirty="0" err="1"/>
              <a:t>Ghidului</a:t>
            </a:r>
            <a:r>
              <a:rPr lang="en-US" sz="2400" dirty="0"/>
              <a:t> European </a:t>
            </a:r>
            <a:r>
              <a:rPr lang="en-US" sz="2400" dirty="0" err="1"/>
              <a:t>privind</a:t>
            </a:r>
            <a:r>
              <a:rPr lang="en-US" sz="2400" dirty="0"/>
              <a:t> </a:t>
            </a:r>
            <a:r>
              <a:rPr lang="en-US" sz="2400" dirty="0" err="1"/>
              <a:t>Creditele</a:t>
            </a:r>
            <a:r>
              <a:rPr lang="en-US" sz="2400" dirty="0"/>
              <a:t> ECTS</a:t>
            </a:r>
          </a:p>
          <a:p>
            <a:pPr lvl="1"/>
            <a:endParaRPr lang="en-US" sz="2400" dirty="0"/>
          </a:p>
        </p:txBody>
      </p:sp>
      <p:sp>
        <p:nvSpPr>
          <p:cNvPr id="4" name="Title 1"/>
          <p:cNvSpPr>
            <a:spLocks noGrp="1"/>
          </p:cNvSpPr>
          <p:nvPr>
            <p:ph type="title"/>
          </p:nvPr>
        </p:nvSpPr>
        <p:spPr>
          <a:xfrm>
            <a:off x="985421" y="283465"/>
            <a:ext cx="10928412" cy="737468"/>
          </a:xfrm>
        </p:spPr>
        <p:txBody>
          <a:bodyPr>
            <a:normAutofit/>
          </a:bodyPr>
          <a:lstStyle/>
          <a:p>
            <a:r>
              <a:rPr lang="ro-RO" b="1" dirty="0" smtClean="0"/>
              <a:t>P</a:t>
            </a:r>
            <a:r>
              <a:rPr lang="en-US" b="1" dirty="0" err="1" smtClean="0"/>
              <a:t>lanificare</a:t>
            </a:r>
            <a:r>
              <a:rPr lang="en-US" b="1" dirty="0" smtClean="0"/>
              <a:t> </a:t>
            </a:r>
            <a:endParaRPr lang="en-US" b="1" dirty="0"/>
          </a:p>
        </p:txBody>
      </p:sp>
    </p:spTree>
    <p:extLst>
      <p:ext uri="{BB962C8B-B14F-4D97-AF65-F5344CB8AC3E}">
        <p14:creationId xmlns:p14="http://schemas.microsoft.com/office/powerpoint/2010/main" val="1909472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ECTS</a:t>
            </a:r>
            <a:endParaRPr lang="en-US" dirty="0"/>
          </a:p>
        </p:txBody>
      </p:sp>
      <p:sp>
        <p:nvSpPr>
          <p:cNvPr id="3" name="Content Placeholder 2"/>
          <p:cNvSpPr>
            <a:spLocks noGrp="1"/>
          </p:cNvSpPr>
          <p:nvPr>
            <p:ph idx="1"/>
          </p:nvPr>
        </p:nvSpPr>
        <p:spPr/>
        <p:txBody>
          <a:bodyPr/>
          <a:lstStyle/>
          <a:p>
            <a:r>
              <a:rPr lang="en-US" dirty="0"/>
              <a:t> </a:t>
            </a:r>
            <a:r>
              <a:rPr lang="en-US" dirty="0" smtClean="0"/>
              <a:t>1 Credit ECTS=25 ore </a:t>
            </a:r>
            <a:r>
              <a:rPr lang="en-US" dirty="0" err="1" smtClean="0"/>
              <a:t>didactice</a:t>
            </a:r>
            <a:r>
              <a:rPr lang="en-US" dirty="0" smtClean="0"/>
              <a:t> </a:t>
            </a:r>
            <a:r>
              <a:rPr lang="ro-RO" dirty="0" err="1"/>
              <a:t>ș</a:t>
            </a:r>
            <a:r>
              <a:rPr lang="en-US" dirty="0" err="1" smtClean="0"/>
              <a:t>i</a:t>
            </a:r>
            <a:r>
              <a:rPr lang="en-US" dirty="0" smtClean="0"/>
              <a:t> </a:t>
            </a:r>
            <a:r>
              <a:rPr lang="en-US" dirty="0" err="1" smtClean="0"/>
              <a:t>studi</a:t>
            </a:r>
            <a:r>
              <a:rPr lang="ro-RO" dirty="0" smtClean="0"/>
              <a:t>u</a:t>
            </a:r>
            <a:r>
              <a:rPr lang="en-US" dirty="0" smtClean="0"/>
              <a:t> individual</a:t>
            </a:r>
            <a:endParaRPr lang="en-US" dirty="0"/>
          </a:p>
          <a:p>
            <a:r>
              <a:rPr lang="en-US" dirty="0" smtClean="0"/>
              <a:t>Ore </a:t>
            </a:r>
            <a:r>
              <a:rPr lang="en-US" dirty="0" err="1" smtClean="0"/>
              <a:t>didactice</a:t>
            </a:r>
            <a:r>
              <a:rPr lang="en-US" dirty="0" smtClean="0"/>
              <a:t> =</a:t>
            </a:r>
            <a:r>
              <a:rPr lang="ro-RO" dirty="0" smtClean="0"/>
              <a:t> </a:t>
            </a:r>
            <a:r>
              <a:rPr lang="en-US" dirty="0" smtClean="0"/>
              <a:t>10-12/credit,</a:t>
            </a:r>
            <a:r>
              <a:rPr lang="ro-RO" dirty="0" smtClean="0"/>
              <a:t> </a:t>
            </a:r>
            <a:r>
              <a:rPr lang="en-US" dirty="0" smtClean="0"/>
              <a:t>la </a:t>
            </a:r>
            <a:r>
              <a:rPr lang="en-US" dirty="0" err="1" smtClean="0"/>
              <a:t>alegerea</a:t>
            </a:r>
            <a:r>
              <a:rPr lang="en-US" dirty="0" smtClean="0"/>
              <a:t> </a:t>
            </a:r>
            <a:r>
              <a:rPr lang="en-US" dirty="0" err="1" smtClean="0"/>
              <a:t>universit</a:t>
            </a:r>
            <a:r>
              <a:rPr lang="ro-RO" dirty="0" err="1" smtClean="0"/>
              <a:t>ă</a:t>
            </a:r>
            <a:r>
              <a:rPr lang="ro-RO" dirty="0" err="1"/>
              <a:t>ț</a:t>
            </a:r>
            <a:r>
              <a:rPr lang="en-US" dirty="0" err="1" smtClean="0"/>
              <a:t>i</a:t>
            </a:r>
            <a:r>
              <a:rPr lang="ro-RO" dirty="0" smtClean="0"/>
              <a:t>i</a:t>
            </a:r>
            <a:r>
              <a:rPr lang="en-US" dirty="0" smtClean="0"/>
              <a:t> </a:t>
            </a:r>
          </a:p>
          <a:p>
            <a:r>
              <a:rPr lang="en-US" dirty="0" smtClean="0"/>
              <a:t>Ore </a:t>
            </a:r>
            <a:r>
              <a:rPr lang="en-US" dirty="0" err="1" smtClean="0"/>
              <a:t>aplicative</a:t>
            </a:r>
            <a:r>
              <a:rPr lang="en-US" dirty="0" smtClean="0"/>
              <a:t> </a:t>
            </a:r>
            <a:r>
              <a:rPr lang="en-US" dirty="0" err="1" smtClean="0"/>
              <a:t>cel</a:t>
            </a:r>
            <a:r>
              <a:rPr lang="en-US" dirty="0" smtClean="0"/>
              <a:t> </a:t>
            </a:r>
            <a:r>
              <a:rPr lang="en-US" dirty="0" err="1" smtClean="0"/>
              <a:t>pu</a:t>
            </a:r>
            <a:r>
              <a:rPr lang="ro-RO" dirty="0" smtClean="0"/>
              <a:t>ț</a:t>
            </a:r>
            <a:r>
              <a:rPr lang="en-US" dirty="0" smtClean="0"/>
              <a:t>in </a:t>
            </a:r>
            <a:r>
              <a:rPr lang="en-US" dirty="0" err="1" smtClean="0"/>
              <a:t>egale</a:t>
            </a:r>
            <a:r>
              <a:rPr lang="en-US" dirty="0" smtClean="0"/>
              <a:t> cu </a:t>
            </a:r>
            <a:r>
              <a:rPr lang="en-US" dirty="0" err="1" smtClean="0"/>
              <a:t>cele</a:t>
            </a:r>
            <a:r>
              <a:rPr lang="en-US" dirty="0" smtClean="0"/>
              <a:t> de curs</a:t>
            </a:r>
          </a:p>
          <a:p>
            <a:r>
              <a:rPr lang="en-US" dirty="0" err="1" smtClean="0"/>
              <a:t>Fiecare</a:t>
            </a:r>
            <a:r>
              <a:rPr lang="en-US" dirty="0" smtClean="0"/>
              <a:t> </a:t>
            </a:r>
            <a:r>
              <a:rPr lang="en-US" dirty="0" err="1" smtClean="0"/>
              <a:t>universitate</a:t>
            </a:r>
            <a:r>
              <a:rPr lang="en-US" dirty="0" smtClean="0"/>
              <a:t> </a:t>
            </a:r>
            <a:r>
              <a:rPr lang="ro-RO" dirty="0" err="1" smtClean="0"/>
              <a:t>î</a:t>
            </a:r>
            <a:r>
              <a:rPr lang="ro-RO" dirty="0" err="1"/>
              <a:t>ș</a:t>
            </a:r>
            <a:r>
              <a:rPr lang="en-US" dirty="0" err="1" smtClean="0"/>
              <a:t>i</a:t>
            </a:r>
            <a:r>
              <a:rPr lang="en-US" dirty="0" smtClean="0"/>
              <a:t> </a:t>
            </a:r>
            <a:r>
              <a:rPr lang="ro-RO" dirty="0"/>
              <a:t>î</a:t>
            </a:r>
            <a:r>
              <a:rPr lang="en-US" dirty="0" err="1" smtClean="0"/>
              <a:t>ntocme</a:t>
            </a:r>
            <a:r>
              <a:rPr lang="ro-RO" dirty="0" smtClean="0"/>
              <a:t>ș</a:t>
            </a:r>
            <a:r>
              <a:rPr lang="en-US" dirty="0" err="1" smtClean="0"/>
              <a:t>te</a:t>
            </a:r>
            <a:r>
              <a:rPr lang="en-US" dirty="0" smtClean="0"/>
              <a:t> prop</a:t>
            </a:r>
            <a:r>
              <a:rPr lang="ro-RO" dirty="0" smtClean="0"/>
              <a:t>r</a:t>
            </a:r>
            <a:r>
              <a:rPr lang="en-US" dirty="0" err="1" smtClean="0"/>
              <a:t>ia</a:t>
            </a:r>
            <a:r>
              <a:rPr lang="en-US" dirty="0" smtClean="0"/>
              <a:t> </a:t>
            </a:r>
            <a:r>
              <a:rPr lang="en-US" dirty="0" err="1" smtClean="0"/>
              <a:t>metodologie</a:t>
            </a:r>
            <a:r>
              <a:rPr lang="en-US" dirty="0" smtClean="0"/>
              <a:t> de </a:t>
            </a:r>
            <a:r>
              <a:rPr lang="en-US" dirty="0" err="1" smtClean="0"/>
              <a:t>acordare</a:t>
            </a:r>
            <a:r>
              <a:rPr lang="en-US" dirty="0" smtClean="0"/>
              <a:t> a </a:t>
            </a:r>
            <a:r>
              <a:rPr lang="en-US" dirty="0" err="1" smtClean="0"/>
              <a:t>creditelor</a:t>
            </a:r>
            <a:r>
              <a:rPr lang="en-US" dirty="0" smtClean="0"/>
              <a:t> </a:t>
            </a:r>
            <a:r>
              <a:rPr lang="ro-RO" dirty="0" err="1"/>
              <a:t>ș</a:t>
            </a:r>
            <a:r>
              <a:rPr lang="en-US" dirty="0" err="1" smtClean="0"/>
              <a:t>i</a:t>
            </a:r>
            <a:r>
              <a:rPr lang="en-US" dirty="0" smtClean="0"/>
              <a:t> are un </a:t>
            </a:r>
            <a:r>
              <a:rPr lang="en-US" dirty="0" err="1" smtClean="0"/>
              <a:t>responsabil</a:t>
            </a:r>
            <a:r>
              <a:rPr lang="en-US" dirty="0" smtClean="0"/>
              <a:t> </a:t>
            </a:r>
            <a:r>
              <a:rPr lang="en-US" dirty="0" err="1" smtClean="0"/>
              <a:t>pentru</a:t>
            </a:r>
            <a:r>
              <a:rPr lang="en-US" dirty="0" smtClean="0"/>
              <a:t> </a:t>
            </a:r>
            <a:r>
              <a:rPr lang="en-US" dirty="0" err="1" smtClean="0"/>
              <a:t>asta</a:t>
            </a:r>
            <a:endParaRPr lang="en-US" dirty="0" smtClean="0"/>
          </a:p>
          <a:p>
            <a:r>
              <a:rPr lang="en-US" dirty="0" err="1" smtClean="0"/>
              <a:t>Fiecare</a:t>
            </a:r>
            <a:r>
              <a:rPr lang="en-US" dirty="0" smtClean="0"/>
              <a:t> </a:t>
            </a:r>
            <a:r>
              <a:rPr lang="en-US" dirty="0" err="1" smtClean="0"/>
              <a:t>universitate</a:t>
            </a:r>
            <a:r>
              <a:rPr lang="en-US" dirty="0" smtClean="0"/>
              <a:t> respect</a:t>
            </a:r>
            <a:r>
              <a:rPr lang="ro-RO" dirty="0" smtClean="0"/>
              <a:t>ă</a:t>
            </a:r>
            <a:r>
              <a:rPr lang="en-US" dirty="0" smtClean="0"/>
              <a:t> </a:t>
            </a:r>
            <a:r>
              <a:rPr lang="en-US" dirty="0" err="1" smtClean="0"/>
              <a:t>ghidul</a:t>
            </a:r>
            <a:r>
              <a:rPr lang="en-US" dirty="0" smtClean="0"/>
              <a:t> European </a:t>
            </a:r>
            <a:r>
              <a:rPr lang="ro-RO" dirty="0" smtClean="0"/>
              <a:t>î</a:t>
            </a:r>
            <a:r>
              <a:rPr lang="en-US" dirty="0" smtClean="0"/>
              <a:t>n </a:t>
            </a:r>
            <a:r>
              <a:rPr lang="en-US" dirty="0" err="1" smtClean="0"/>
              <a:t>limitele</a:t>
            </a:r>
            <a:r>
              <a:rPr lang="en-US" dirty="0" smtClean="0"/>
              <a:t> </a:t>
            </a:r>
            <a:r>
              <a:rPr lang="en-US" dirty="0" err="1" smtClean="0"/>
              <a:t>responsabilit</a:t>
            </a:r>
            <a:r>
              <a:rPr lang="ro-RO" dirty="0" err="1" smtClean="0"/>
              <a:t>ă</a:t>
            </a:r>
            <a:r>
              <a:rPr lang="ro-RO" dirty="0" err="1"/>
              <a:t>ț</a:t>
            </a:r>
            <a:r>
              <a:rPr lang="en-US" dirty="0" err="1" smtClean="0"/>
              <a:t>i</a:t>
            </a:r>
            <a:r>
              <a:rPr lang="ro-RO" dirty="0" smtClean="0"/>
              <a:t>i</a:t>
            </a:r>
            <a:endParaRPr lang="en-US" dirty="0"/>
          </a:p>
        </p:txBody>
      </p:sp>
    </p:spTree>
    <p:extLst>
      <p:ext uri="{BB962C8B-B14F-4D97-AF65-F5344CB8AC3E}">
        <p14:creationId xmlns:p14="http://schemas.microsoft.com/office/powerpoint/2010/main" val="37024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933950531"/>
              </p:ext>
            </p:extLst>
          </p:nvPr>
        </p:nvGraphicFramePr>
        <p:xfrm>
          <a:off x="2365375" y="539750"/>
          <a:ext cx="7246938" cy="5132388"/>
        </p:xfrm>
        <a:graphic>
          <a:graphicData uri="http://schemas.openxmlformats.org/presentationml/2006/ole">
            <mc:AlternateContent xmlns:mc="http://schemas.openxmlformats.org/markup-compatibility/2006">
              <mc:Choice xmlns:v="urn:schemas-microsoft-com:vml" Requires="v">
                <p:oleObj spid="_x0000_s1058" name="Document" r:id="rId3" imgW="8227575" imgH="5827614" progId="Word.Document.12">
                  <p:embed/>
                </p:oleObj>
              </mc:Choice>
              <mc:Fallback>
                <p:oleObj name="Document" r:id="rId3" imgW="8227575" imgH="5827614" progId="Word.Document.12">
                  <p:embed/>
                  <p:pic>
                    <p:nvPicPr>
                      <p:cNvPr id="0" name=""/>
                      <p:cNvPicPr/>
                      <p:nvPr/>
                    </p:nvPicPr>
                    <p:blipFill>
                      <a:blip r:embed="rId4"/>
                      <a:stretch>
                        <a:fillRect/>
                      </a:stretch>
                    </p:blipFill>
                    <p:spPr>
                      <a:xfrm>
                        <a:off x="2365375" y="539750"/>
                        <a:ext cx="7246938" cy="5132388"/>
                      </a:xfrm>
                      <a:prstGeom prst="rect">
                        <a:avLst/>
                      </a:prstGeom>
                    </p:spPr>
                  </p:pic>
                </p:oleObj>
              </mc:Fallback>
            </mc:AlternateContent>
          </a:graphicData>
        </a:graphic>
      </p:graphicFrame>
      <p:sp>
        <p:nvSpPr>
          <p:cNvPr id="2" name="TextBox 1"/>
          <p:cNvSpPr txBox="1"/>
          <p:nvPr/>
        </p:nvSpPr>
        <p:spPr>
          <a:xfrm>
            <a:off x="2365375" y="5672138"/>
            <a:ext cx="6379130" cy="230832"/>
          </a:xfrm>
          <a:prstGeom prst="rect">
            <a:avLst/>
          </a:prstGeom>
          <a:noFill/>
        </p:spPr>
        <p:txBody>
          <a:bodyPr wrap="square" rtlCol="0">
            <a:spAutoFit/>
          </a:bodyPr>
          <a:lstStyle/>
          <a:p>
            <a:r>
              <a:rPr lang="ro-RO" sz="900" dirty="0" smtClean="0"/>
              <a:t>Notă: Dublu-Click pe Anexă pentru vizualizare</a:t>
            </a:r>
            <a:endParaRPr lang="en-US" sz="900" dirty="0"/>
          </a:p>
        </p:txBody>
      </p:sp>
    </p:spTree>
    <p:extLst>
      <p:ext uri="{BB962C8B-B14F-4D97-AF65-F5344CB8AC3E}">
        <p14:creationId xmlns:p14="http://schemas.microsoft.com/office/powerpoint/2010/main" val="2287130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910078068"/>
              </p:ext>
            </p:extLst>
          </p:nvPr>
        </p:nvGraphicFramePr>
        <p:xfrm>
          <a:off x="3758184" y="464511"/>
          <a:ext cx="4462272" cy="6111169"/>
        </p:xfrm>
        <a:graphic>
          <a:graphicData uri="http://schemas.openxmlformats.org/presentationml/2006/ole">
            <mc:AlternateContent xmlns:mc="http://schemas.openxmlformats.org/markup-compatibility/2006">
              <mc:Choice xmlns:v="urn:schemas-microsoft-com:vml" Requires="v">
                <p:oleObj spid="_x0000_s2081" name="Document" r:id="rId3" imgW="5929084" imgH="8120491" progId="Word.Document.12">
                  <p:embed/>
                </p:oleObj>
              </mc:Choice>
              <mc:Fallback>
                <p:oleObj name="Document" r:id="rId3" imgW="5929084" imgH="8120491" progId="Word.Document.12">
                  <p:embed/>
                  <p:pic>
                    <p:nvPicPr>
                      <p:cNvPr id="0" name=""/>
                      <p:cNvPicPr/>
                      <p:nvPr/>
                    </p:nvPicPr>
                    <p:blipFill>
                      <a:blip r:embed="rId4"/>
                      <a:stretch>
                        <a:fillRect/>
                      </a:stretch>
                    </p:blipFill>
                    <p:spPr>
                      <a:xfrm>
                        <a:off x="3758184" y="464511"/>
                        <a:ext cx="4462272" cy="6111169"/>
                      </a:xfrm>
                      <a:prstGeom prst="rect">
                        <a:avLst/>
                      </a:prstGeom>
                    </p:spPr>
                  </p:pic>
                </p:oleObj>
              </mc:Fallback>
            </mc:AlternateContent>
          </a:graphicData>
        </a:graphic>
      </p:graphicFrame>
      <p:sp>
        <p:nvSpPr>
          <p:cNvPr id="3" name="TextBox 2"/>
          <p:cNvSpPr txBox="1"/>
          <p:nvPr/>
        </p:nvSpPr>
        <p:spPr>
          <a:xfrm>
            <a:off x="3758184" y="6596390"/>
            <a:ext cx="6379130" cy="230832"/>
          </a:xfrm>
          <a:prstGeom prst="rect">
            <a:avLst/>
          </a:prstGeom>
          <a:noFill/>
        </p:spPr>
        <p:txBody>
          <a:bodyPr wrap="square" rtlCol="0">
            <a:spAutoFit/>
          </a:bodyPr>
          <a:lstStyle/>
          <a:p>
            <a:r>
              <a:rPr lang="ro-RO" sz="900" dirty="0" smtClean="0"/>
              <a:t>Notă: Dublu-Click pe Anexă pentru vizualizare</a:t>
            </a:r>
            <a:endParaRPr lang="en-US" sz="900" dirty="0"/>
          </a:p>
        </p:txBody>
      </p:sp>
    </p:spTree>
    <p:extLst>
      <p:ext uri="{BB962C8B-B14F-4D97-AF65-F5344CB8AC3E}">
        <p14:creationId xmlns:p14="http://schemas.microsoft.com/office/powerpoint/2010/main" val="3542481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219984837"/>
              </p:ext>
            </p:extLst>
          </p:nvPr>
        </p:nvGraphicFramePr>
        <p:xfrm>
          <a:off x="2319338" y="347663"/>
          <a:ext cx="8978900" cy="5768975"/>
        </p:xfrm>
        <a:graphic>
          <a:graphicData uri="http://schemas.openxmlformats.org/presentationml/2006/ole">
            <mc:AlternateContent xmlns:mc="http://schemas.openxmlformats.org/markup-compatibility/2006">
              <mc:Choice xmlns:v="urn:schemas-microsoft-com:vml" Requires="v">
                <p:oleObj spid="_x0000_s3104" name="Document" r:id="rId3" imgW="13280581" imgH="8533287" progId="Word.Document.12">
                  <p:embed/>
                </p:oleObj>
              </mc:Choice>
              <mc:Fallback>
                <p:oleObj name="Document" r:id="rId3" imgW="13280581" imgH="8533287" progId="Word.Document.12">
                  <p:embed/>
                  <p:pic>
                    <p:nvPicPr>
                      <p:cNvPr id="0" name=""/>
                      <p:cNvPicPr/>
                      <p:nvPr/>
                    </p:nvPicPr>
                    <p:blipFill>
                      <a:blip r:embed="rId4"/>
                      <a:stretch>
                        <a:fillRect/>
                      </a:stretch>
                    </p:blipFill>
                    <p:spPr>
                      <a:xfrm>
                        <a:off x="2319338" y="347663"/>
                        <a:ext cx="8978900" cy="5768975"/>
                      </a:xfrm>
                      <a:prstGeom prst="rect">
                        <a:avLst/>
                      </a:prstGeom>
                    </p:spPr>
                  </p:pic>
                </p:oleObj>
              </mc:Fallback>
            </mc:AlternateContent>
          </a:graphicData>
        </a:graphic>
      </p:graphicFrame>
      <p:sp>
        <p:nvSpPr>
          <p:cNvPr id="3" name="TextBox 2"/>
          <p:cNvSpPr txBox="1"/>
          <p:nvPr/>
        </p:nvSpPr>
        <p:spPr>
          <a:xfrm>
            <a:off x="2450592" y="6116638"/>
            <a:ext cx="6379130" cy="230832"/>
          </a:xfrm>
          <a:prstGeom prst="rect">
            <a:avLst/>
          </a:prstGeom>
          <a:noFill/>
        </p:spPr>
        <p:txBody>
          <a:bodyPr wrap="square" rtlCol="0">
            <a:spAutoFit/>
          </a:bodyPr>
          <a:lstStyle/>
          <a:p>
            <a:r>
              <a:rPr lang="ro-RO" sz="900" dirty="0" smtClean="0"/>
              <a:t>Notă: Dublu-Click pe Anexă pentru vizualizare</a:t>
            </a:r>
            <a:endParaRPr lang="en-US" sz="900" dirty="0"/>
          </a:p>
        </p:txBody>
      </p:sp>
    </p:spTree>
    <p:extLst>
      <p:ext uri="{BB962C8B-B14F-4D97-AF65-F5344CB8AC3E}">
        <p14:creationId xmlns:p14="http://schemas.microsoft.com/office/powerpoint/2010/main" val="2011936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2015" y="451713"/>
            <a:ext cx="10018713" cy="3108972"/>
          </a:xfrm>
        </p:spPr>
        <p:txBody>
          <a:bodyPr/>
          <a:lstStyle/>
          <a:p>
            <a:r>
              <a:rPr lang="ro-RO" dirty="0" smtClean="0"/>
              <a:t>Vă</a:t>
            </a:r>
            <a:r>
              <a:rPr lang="en-US" dirty="0" smtClean="0"/>
              <a:t> </a:t>
            </a:r>
            <a:r>
              <a:rPr lang="ro-RO" dirty="0" smtClean="0"/>
              <a:t>mulțumim!</a:t>
            </a:r>
            <a:endParaRPr lang="en-US" dirty="0"/>
          </a:p>
        </p:txBody>
      </p:sp>
      <p:sp>
        <p:nvSpPr>
          <p:cNvPr id="3" name="Text Placeholder 2"/>
          <p:cNvSpPr>
            <a:spLocks noGrp="1"/>
          </p:cNvSpPr>
          <p:nvPr>
            <p:ph idx="1"/>
          </p:nvPr>
        </p:nvSpPr>
        <p:spPr>
          <a:xfrm>
            <a:off x="1676334" y="3080551"/>
            <a:ext cx="10018713" cy="3698201"/>
          </a:xfrm>
        </p:spPr>
        <p:txBody>
          <a:bodyPr>
            <a:normAutofit/>
          </a:bodyPr>
          <a:lstStyle/>
          <a:p>
            <a:pPr marL="0" indent="0">
              <a:buNone/>
            </a:pPr>
            <a:r>
              <a:rPr lang="en-US" dirty="0" smtClean="0"/>
              <a:t>AUTORITATEA NA</a:t>
            </a:r>
            <a:r>
              <a:rPr lang="ro-RO" dirty="0" smtClean="0"/>
              <a:t>ȚIONALĂ PENTRU CALIFICĂRI</a:t>
            </a:r>
          </a:p>
          <a:p>
            <a:pPr marL="0" indent="0">
              <a:buNone/>
            </a:pPr>
            <a:r>
              <a:rPr lang="ro-RO" dirty="0" smtClean="0">
                <a:hlinkClick r:id="rId2"/>
              </a:rPr>
              <a:t>office@anc.edu.ro</a:t>
            </a:r>
            <a:r>
              <a:rPr lang="ro-RO" dirty="0" smtClean="0"/>
              <a:t> </a:t>
            </a:r>
          </a:p>
          <a:p>
            <a:pPr marL="0" indent="0">
              <a:buNone/>
            </a:pPr>
            <a:r>
              <a:rPr lang="ro-RO" dirty="0" smtClean="0"/>
              <a:t>www.anc.edu.ro</a:t>
            </a:r>
            <a:endParaRPr lang="en-US" dirty="0"/>
          </a:p>
        </p:txBody>
      </p:sp>
    </p:spTree>
    <p:extLst>
      <p:ext uri="{BB962C8B-B14F-4D97-AF65-F5344CB8AC3E}">
        <p14:creationId xmlns:p14="http://schemas.microsoft.com/office/powerpoint/2010/main" val="2211008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3117" y="1115411"/>
            <a:ext cx="7692096" cy="4351338"/>
          </a:xfrm>
          <a:prstGeom prst="rect">
            <a:avLst/>
          </a:prstGeom>
        </p:spPr>
      </p:pic>
    </p:spTree>
    <p:extLst>
      <p:ext uri="{BB962C8B-B14F-4D97-AF65-F5344CB8AC3E}">
        <p14:creationId xmlns:p14="http://schemas.microsoft.com/office/powerpoint/2010/main" val="3424810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6356163"/>
              </p:ext>
            </p:extLst>
          </p:nvPr>
        </p:nvGraphicFramePr>
        <p:xfrm>
          <a:off x="1944086" y="1603194"/>
          <a:ext cx="9482138" cy="4644085"/>
        </p:xfrm>
        <a:graphic>
          <a:graphicData uri="http://schemas.openxmlformats.org/drawingml/2006/table">
            <a:tbl>
              <a:tblPr firstRow="1" bandRow="1">
                <a:tableStyleId>{5C22544A-7EE6-4342-B048-85BDC9FD1C3A}</a:tableStyleId>
              </a:tblPr>
              <a:tblGrid>
                <a:gridCol w="4741069">
                  <a:extLst>
                    <a:ext uri="{9D8B030D-6E8A-4147-A177-3AD203B41FA5}">
                      <a16:colId xmlns:a16="http://schemas.microsoft.com/office/drawing/2014/main" val="4071714500"/>
                    </a:ext>
                  </a:extLst>
                </a:gridCol>
                <a:gridCol w="4741069">
                  <a:extLst>
                    <a:ext uri="{9D8B030D-6E8A-4147-A177-3AD203B41FA5}">
                      <a16:colId xmlns:a16="http://schemas.microsoft.com/office/drawing/2014/main" val="3523751538"/>
                    </a:ext>
                  </a:extLst>
                </a:gridCol>
              </a:tblGrid>
              <a:tr h="376225">
                <a:tc>
                  <a:txBody>
                    <a:bodyPr/>
                    <a:lstStyle/>
                    <a:p>
                      <a:endParaRPr lang="en-US" dirty="0"/>
                    </a:p>
                  </a:txBody>
                  <a:tcPr/>
                </a:tc>
                <a:tc>
                  <a:txBody>
                    <a:bodyPr/>
                    <a:lstStyle/>
                    <a:p>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352185769"/>
                  </a:ext>
                </a:extLst>
              </a:tr>
              <a:tr h="376225">
                <a:tc>
                  <a:txBody>
                    <a:bodyPr/>
                    <a:lstStyle/>
                    <a:p>
                      <a:r>
                        <a:rPr lang="ro-RO" dirty="0" smtClean="0"/>
                        <a:t>Academia de Studii Economice din București</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smtClean="0"/>
                        <a:t>Universitatea</a:t>
                      </a:r>
                      <a:r>
                        <a:rPr lang="en-US" dirty="0" smtClean="0"/>
                        <a:t> </a:t>
                      </a:r>
                      <a:r>
                        <a:rPr lang="en-US" dirty="0" err="1" smtClean="0"/>
                        <a:t>Babeș</a:t>
                      </a:r>
                      <a:r>
                        <a:rPr lang="en-US" dirty="0" smtClean="0"/>
                        <a:t> </a:t>
                      </a:r>
                      <a:r>
                        <a:rPr lang="en-US" dirty="0" err="1" smtClean="0"/>
                        <a:t>Bolyai</a:t>
                      </a:r>
                      <a:r>
                        <a:rPr lang="en-US" dirty="0" smtClean="0"/>
                        <a:t> din Cluj-Napoca</a:t>
                      </a:r>
                    </a:p>
                  </a:txBody>
                  <a:tcPr/>
                </a:tc>
                <a:extLst>
                  <a:ext uri="{0D108BD9-81ED-4DB2-BD59-A6C34878D82A}">
                    <a16:rowId xmlns:a16="http://schemas.microsoft.com/office/drawing/2014/main" val="2453663065"/>
                  </a:ext>
                </a:extLst>
              </a:tr>
              <a:tr h="376225">
                <a:tc>
                  <a:txBody>
                    <a:bodyPr/>
                    <a:lstStyle/>
                    <a:p>
                      <a:r>
                        <a:rPr lang="en-US" sz="1800" b="0" kern="1200" dirty="0" err="1" smtClean="0">
                          <a:solidFill>
                            <a:schemeClr val="dk1"/>
                          </a:solidFill>
                          <a:latin typeface="+mn-lt"/>
                          <a:ea typeface="+mn-ea"/>
                          <a:cs typeface="+mn-cs"/>
                        </a:rPr>
                        <a:t>Universitatea</a:t>
                      </a:r>
                      <a:r>
                        <a:rPr lang="en-US" sz="1800" b="0" kern="1200" dirty="0" smtClean="0">
                          <a:solidFill>
                            <a:schemeClr val="dk1"/>
                          </a:solidFill>
                          <a:latin typeface="+mn-lt"/>
                          <a:ea typeface="+mn-ea"/>
                          <a:cs typeface="+mn-cs"/>
                        </a:rPr>
                        <a:t> </a:t>
                      </a:r>
                      <a:r>
                        <a:rPr lang="en-US" sz="1800" b="0" kern="1200" dirty="0" err="1" smtClean="0">
                          <a:solidFill>
                            <a:schemeClr val="dk1"/>
                          </a:solidFill>
                          <a:latin typeface="+mn-lt"/>
                          <a:ea typeface="+mn-ea"/>
                          <a:cs typeface="+mn-cs"/>
                        </a:rPr>
                        <a:t>București</a:t>
                      </a:r>
                      <a:endParaRPr lang="en-US" sz="1800" b="0" kern="1200" dirty="0">
                        <a:solidFill>
                          <a:schemeClr val="dk1"/>
                        </a:solidFill>
                        <a:latin typeface="+mn-lt"/>
                        <a:ea typeface="+mn-ea"/>
                        <a:cs typeface="+mn-cs"/>
                      </a:endParaRPr>
                    </a:p>
                  </a:txBody>
                  <a:tcPr/>
                </a:tc>
                <a:tc>
                  <a:txBody>
                    <a:bodyPr/>
                    <a:lstStyle/>
                    <a:p>
                      <a:r>
                        <a:rPr lang="en-US" dirty="0" err="1" smtClean="0"/>
                        <a:t>Universitatea</a:t>
                      </a:r>
                      <a:r>
                        <a:rPr lang="en-US" dirty="0" smtClean="0"/>
                        <a:t> Lucian </a:t>
                      </a:r>
                      <a:r>
                        <a:rPr lang="en-US" dirty="0" err="1" smtClean="0"/>
                        <a:t>Blaga</a:t>
                      </a:r>
                      <a:r>
                        <a:rPr lang="en-US" dirty="0" smtClean="0"/>
                        <a:t> din Sibiu</a:t>
                      </a:r>
                      <a:endParaRPr lang="en-US" dirty="0"/>
                    </a:p>
                  </a:txBody>
                  <a:tcPr/>
                </a:tc>
                <a:extLst>
                  <a:ext uri="{0D108BD9-81ED-4DB2-BD59-A6C34878D82A}">
                    <a16:rowId xmlns:a16="http://schemas.microsoft.com/office/drawing/2014/main" val="3389449635"/>
                  </a:ext>
                </a:extLst>
              </a:tr>
              <a:tr h="376225">
                <a:tc>
                  <a:txBody>
                    <a:bodyPr/>
                    <a:lstStyle/>
                    <a:p>
                      <a:r>
                        <a:rPr lang="en-US" dirty="0" err="1" smtClean="0"/>
                        <a:t>Universitatea</a:t>
                      </a:r>
                      <a:r>
                        <a:rPr lang="en-US" dirty="0" smtClean="0"/>
                        <a:t> </a:t>
                      </a:r>
                      <a:r>
                        <a:rPr lang="en-US" dirty="0" err="1" smtClean="0"/>
                        <a:t>Tehnică</a:t>
                      </a:r>
                      <a:r>
                        <a:rPr lang="en-US" dirty="0" smtClean="0"/>
                        <a:t> Gheorghe </a:t>
                      </a:r>
                      <a:r>
                        <a:rPr lang="en-US" dirty="0" err="1" smtClean="0"/>
                        <a:t>Asachi</a:t>
                      </a:r>
                      <a:r>
                        <a:rPr lang="en-US" dirty="0" smtClean="0"/>
                        <a:t> din </a:t>
                      </a:r>
                      <a:r>
                        <a:rPr lang="en-US" dirty="0" err="1" smtClean="0"/>
                        <a:t>Iași</a:t>
                      </a:r>
                      <a:endParaRPr lang="en-US" dirty="0"/>
                    </a:p>
                  </a:txBody>
                  <a:tcPr/>
                </a:tc>
                <a:tc>
                  <a:txBody>
                    <a:bodyPr/>
                    <a:lstStyle/>
                    <a:p>
                      <a:r>
                        <a:rPr lang="en-US" dirty="0" err="1" smtClean="0"/>
                        <a:t>Universitatea</a:t>
                      </a:r>
                      <a:r>
                        <a:rPr lang="en-US" dirty="0" smtClean="0"/>
                        <a:t> </a:t>
                      </a:r>
                      <a:r>
                        <a:rPr lang="en-US" dirty="0" err="1" smtClean="0"/>
                        <a:t>Transilvania</a:t>
                      </a:r>
                      <a:r>
                        <a:rPr lang="en-US" dirty="0" smtClean="0"/>
                        <a:t> din </a:t>
                      </a:r>
                      <a:r>
                        <a:rPr lang="en-US" dirty="0" err="1" smtClean="0"/>
                        <a:t>Brașov</a:t>
                      </a:r>
                      <a:endParaRPr lang="en-US" dirty="0"/>
                    </a:p>
                  </a:txBody>
                  <a:tcPr/>
                </a:tc>
                <a:extLst>
                  <a:ext uri="{0D108BD9-81ED-4DB2-BD59-A6C34878D82A}">
                    <a16:rowId xmlns:a16="http://schemas.microsoft.com/office/drawing/2014/main" val="220365307"/>
                  </a:ext>
                </a:extLst>
              </a:tr>
              <a:tr h="340948">
                <a:tc>
                  <a:txBody>
                    <a:bodyPr/>
                    <a:lstStyle/>
                    <a:p>
                      <a:r>
                        <a:rPr lang="en-US" dirty="0" err="1" smtClean="0"/>
                        <a:t>Universitatea</a:t>
                      </a:r>
                      <a:r>
                        <a:rPr lang="en-US" dirty="0" smtClean="0"/>
                        <a:t> </a:t>
                      </a:r>
                      <a:r>
                        <a:rPr lang="en-US" dirty="0" err="1" smtClean="0"/>
                        <a:t>Alexandru</a:t>
                      </a:r>
                      <a:r>
                        <a:rPr lang="en-US" dirty="0" smtClean="0"/>
                        <a:t> </a:t>
                      </a:r>
                      <a:r>
                        <a:rPr lang="en-US" dirty="0" err="1" smtClean="0"/>
                        <a:t>Ioan</a:t>
                      </a:r>
                      <a:r>
                        <a:rPr lang="en-US" dirty="0" smtClean="0"/>
                        <a:t> </a:t>
                      </a:r>
                      <a:r>
                        <a:rPr lang="en-US" dirty="0" err="1" smtClean="0"/>
                        <a:t>Cuza</a:t>
                      </a:r>
                      <a:r>
                        <a:rPr lang="en-US" dirty="0" smtClean="0"/>
                        <a:t> din </a:t>
                      </a:r>
                      <a:r>
                        <a:rPr lang="en-US" dirty="0" err="1" smtClean="0"/>
                        <a:t>Iași</a:t>
                      </a:r>
                      <a:endParaRPr lang="en-US" dirty="0"/>
                    </a:p>
                  </a:txBody>
                  <a:tcPr/>
                </a:tc>
                <a:tc>
                  <a:txBody>
                    <a:bodyPr/>
                    <a:lstStyle/>
                    <a:p>
                      <a:r>
                        <a:rPr lang="en-US" dirty="0" err="1" smtClean="0"/>
                        <a:t>Universitatea</a:t>
                      </a:r>
                      <a:r>
                        <a:rPr lang="en-US" dirty="0" smtClean="0"/>
                        <a:t> de Vest din </a:t>
                      </a:r>
                      <a:r>
                        <a:rPr lang="en-US" dirty="0" err="1" smtClean="0"/>
                        <a:t>Timișoara</a:t>
                      </a:r>
                      <a:endParaRPr lang="en-US" dirty="0"/>
                    </a:p>
                  </a:txBody>
                  <a:tcPr/>
                </a:tc>
                <a:extLst>
                  <a:ext uri="{0D108BD9-81ED-4DB2-BD59-A6C34878D82A}">
                    <a16:rowId xmlns:a16="http://schemas.microsoft.com/office/drawing/2014/main" val="3302837939"/>
                  </a:ext>
                </a:extLst>
              </a:tr>
              <a:tr h="649375">
                <a:tc>
                  <a:txBody>
                    <a:bodyPr/>
                    <a:lstStyle/>
                    <a:p>
                      <a:r>
                        <a:rPr lang="en-US" dirty="0" err="1" smtClean="0"/>
                        <a:t>Universitatea</a:t>
                      </a:r>
                      <a:r>
                        <a:rPr lang="en-US" dirty="0" smtClean="0"/>
                        <a:t> </a:t>
                      </a:r>
                      <a:r>
                        <a:rPr lang="en-US" dirty="0" err="1" smtClean="0"/>
                        <a:t>Tehnică</a:t>
                      </a:r>
                      <a:r>
                        <a:rPr lang="en-US" dirty="0" smtClean="0"/>
                        <a:t> de </a:t>
                      </a:r>
                      <a:r>
                        <a:rPr lang="en-US" dirty="0" err="1" smtClean="0"/>
                        <a:t>Construcții</a:t>
                      </a:r>
                      <a:r>
                        <a:rPr lang="en-US" dirty="0" smtClean="0"/>
                        <a:t> din </a:t>
                      </a:r>
                      <a:r>
                        <a:rPr lang="en-US" dirty="0" err="1" smtClean="0"/>
                        <a:t>București</a:t>
                      </a:r>
                      <a:endParaRPr lang="en-US" dirty="0"/>
                    </a:p>
                  </a:txBody>
                  <a:tcPr/>
                </a:tc>
                <a:tc>
                  <a:txBody>
                    <a:bodyPr/>
                    <a:lstStyle/>
                    <a:p>
                      <a:r>
                        <a:rPr lang="en-US" dirty="0" err="1" smtClean="0"/>
                        <a:t>Universitatea</a:t>
                      </a:r>
                      <a:r>
                        <a:rPr lang="en-US" dirty="0" smtClean="0"/>
                        <a:t> </a:t>
                      </a:r>
                      <a:r>
                        <a:rPr lang="en-US" dirty="0" err="1" smtClean="0"/>
                        <a:t>Politehnica</a:t>
                      </a:r>
                      <a:r>
                        <a:rPr lang="en-US" dirty="0" smtClean="0"/>
                        <a:t> din </a:t>
                      </a:r>
                      <a:r>
                        <a:rPr lang="en-US" dirty="0" err="1" smtClean="0"/>
                        <a:t>Timișoara</a:t>
                      </a:r>
                      <a:endParaRPr lang="en-US" dirty="0"/>
                    </a:p>
                  </a:txBody>
                  <a:tcPr/>
                </a:tc>
                <a:extLst>
                  <a:ext uri="{0D108BD9-81ED-4DB2-BD59-A6C34878D82A}">
                    <a16:rowId xmlns:a16="http://schemas.microsoft.com/office/drawing/2014/main" val="1313809958"/>
                  </a:ext>
                </a:extLst>
              </a:tr>
              <a:tr h="348260">
                <a:tc>
                  <a:txBody>
                    <a:bodyPr/>
                    <a:lstStyle/>
                    <a:p>
                      <a:r>
                        <a:rPr lang="en-US" dirty="0" err="1" smtClean="0"/>
                        <a:t>Universitatea</a:t>
                      </a:r>
                      <a:r>
                        <a:rPr lang="en-US" dirty="0" smtClean="0"/>
                        <a:t> </a:t>
                      </a:r>
                      <a:r>
                        <a:rPr lang="en-US" dirty="0" err="1" smtClean="0"/>
                        <a:t>Româno-Americană</a:t>
                      </a:r>
                      <a:r>
                        <a:rPr lang="en-US" dirty="0" smtClean="0"/>
                        <a:t> din </a:t>
                      </a:r>
                      <a:r>
                        <a:rPr lang="en-US" dirty="0" err="1" smtClean="0"/>
                        <a:t>București</a:t>
                      </a:r>
                      <a:endParaRPr lang="en-US" dirty="0"/>
                    </a:p>
                  </a:txBody>
                  <a:tcPr/>
                </a:tc>
                <a:tc>
                  <a:txBody>
                    <a:bodyPr/>
                    <a:lstStyle/>
                    <a:p>
                      <a:r>
                        <a:rPr lang="en-US" dirty="0" err="1" smtClean="0"/>
                        <a:t>Universitatea</a:t>
                      </a:r>
                      <a:r>
                        <a:rPr lang="en-US" dirty="0" smtClean="0"/>
                        <a:t> </a:t>
                      </a:r>
                      <a:r>
                        <a:rPr lang="en-US" dirty="0" err="1" smtClean="0"/>
                        <a:t>Ștefan</a:t>
                      </a:r>
                      <a:r>
                        <a:rPr lang="en-US" dirty="0" smtClean="0"/>
                        <a:t> </a:t>
                      </a:r>
                      <a:r>
                        <a:rPr lang="en-US" dirty="0" err="1" smtClean="0"/>
                        <a:t>ce</a:t>
                      </a:r>
                      <a:r>
                        <a:rPr lang="en-US" dirty="0" smtClean="0"/>
                        <a:t> Mare din </a:t>
                      </a:r>
                      <a:r>
                        <a:rPr lang="en-US" dirty="0" err="1" smtClean="0"/>
                        <a:t>Suceava</a:t>
                      </a:r>
                      <a:endParaRPr lang="en-US" dirty="0"/>
                    </a:p>
                  </a:txBody>
                  <a:tcPr/>
                </a:tc>
                <a:extLst>
                  <a:ext uri="{0D108BD9-81ED-4DB2-BD59-A6C34878D82A}">
                    <a16:rowId xmlns:a16="http://schemas.microsoft.com/office/drawing/2014/main" val="2626047330"/>
                  </a:ext>
                </a:extLst>
              </a:tr>
              <a:tr h="34826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smtClean="0"/>
                        <a:t>Universitatea</a:t>
                      </a:r>
                      <a:r>
                        <a:rPr lang="en-US" dirty="0" smtClean="0"/>
                        <a:t> de Petrol </a:t>
                      </a:r>
                      <a:r>
                        <a:rPr lang="en-US" dirty="0" err="1" smtClean="0"/>
                        <a:t>și</a:t>
                      </a:r>
                      <a:r>
                        <a:rPr lang="en-US" dirty="0" smtClean="0"/>
                        <a:t> Gaze din </a:t>
                      </a:r>
                      <a:r>
                        <a:rPr lang="en-US" dirty="0" err="1" smtClean="0"/>
                        <a:t>Ploiești</a:t>
                      </a:r>
                      <a:endParaRPr lang="en-US"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smtClean="0"/>
                        <a:t>Universitatea</a:t>
                      </a:r>
                      <a:r>
                        <a:rPr lang="en-US" dirty="0" smtClean="0"/>
                        <a:t> </a:t>
                      </a:r>
                      <a:r>
                        <a:rPr lang="en-US" dirty="0" err="1" smtClean="0"/>
                        <a:t>Dunărea</a:t>
                      </a:r>
                      <a:r>
                        <a:rPr lang="en-US" dirty="0" smtClean="0"/>
                        <a:t> de Jos din </a:t>
                      </a:r>
                      <a:r>
                        <a:rPr lang="en-US" dirty="0" err="1" smtClean="0"/>
                        <a:t>Galați</a:t>
                      </a:r>
                      <a:endParaRPr lang="en-US" dirty="0" smtClean="0"/>
                    </a:p>
                  </a:txBody>
                  <a:tcPr/>
                </a:tc>
                <a:extLst>
                  <a:ext uri="{0D108BD9-81ED-4DB2-BD59-A6C34878D82A}">
                    <a16:rowId xmlns:a16="http://schemas.microsoft.com/office/drawing/2014/main" val="2536961157"/>
                  </a:ext>
                </a:extLst>
              </a:tr>
              <a:tr h="3762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smtClean="0"/>
                        <a:t>Universitatea</a:t>
                      </a:r>
                      <a:r>
                        <a:rPr lang="en-US" dirty="0" smtClean="0"/>
                        <a:t> din Craiova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smtClean="0"/>
                        <a:t>Universitatea</a:t>
                      </a:r>
                      <a:r>
                        <a:rPr lang="en-US" dirty="0" smtClean="0"/>
                        <a:t> </a:t>
                      </a:r>
                      <a:r>
                        <a:rPr lang="en-US" dirty="0" err="1" smtClean="0"/>
                        <a:t>Ovidius</a:t>
                      </a:r>
                      <a:r>
                        <a:rPr lang="en-US" dirty="0" smtClean="0"/>
                        <a:t> din </a:t>
                      </a:r>
                      <a:r>
                        <a:rPr lang="en-US" dirty="0" err="1" smtClean="0"/>
                        <a:t>Constanța</a:t>
                      </a:r>
                      <a:endParaRPr lang="en-US" dirty="0" smtClean="0"/>
                    </a:p>
                  </a:txBody>
                  <a:tcPr/>
                </a:tc>
                <a:extLst>
                  <a:ext uri="{0D108BD9-81ED-4DB2-BD59-A6C34878D82A}">
                    <a16:rowId xmlns:a16="http://schemas.microsoft.com/office/drawing/2014/main" val="2025804407"/>
                  </a:ext>
                </a:extLst>
              </a:tr>
              <a:tr h="3762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smtClean="0"/>
                        <a:t>Universitatea</a:t>
                      </a:r>
                      <a:r>
                        <a:rPr lang="en-US" dirty="0" smtClean="0"/>
                        <a:t> din </a:t>
                      </a:r>
                      <a:r>
                        <a:rPr lang="en-US" dirty="0" err="1" smtClean="0"/>
                        <a:t>Tehnică</a:t>
                      </a:r>
                      <a:r>
                        <a:rPr lang="en-US" dirty="0" smtClean="0"/>
                        <a:t> din Cluj-Napoca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smtClean="0"/>
                        <a:t>Universitatea</a:t>
                      </a:r>
                      <a:r>
                        <a:rPr lang="en-US" dirty="0" smtClean="0"/>
                        <a:t> </a:t>
                      </a:r>
                      <a:r>
                        <a:rPr lang="en-US" dirty="0" err="1" smtClean="0"/>
                        <a:t>Maritim</a:t>
                      </a:r>
                      <a:r>
                        <a:rPr lang="ro-RO" dirty="0" smtClean="0"/>
                        <a:t>ă</a:t>
                      </a:r>
                      <a:r>
                        <a:rPr lang="en-US" dirty="0" smtClean="0"/>
                        <a:t> din </a:t>
                      </a:r>
                      <a:r>
                        <a:rPr lang="en-US" dirty="0" err="1" smtClean="0"/>
                        <a:t>Constan</a:t>
                      </a:r>
                      <a:r>
                        <a:rPr lang="ro-RO" dirty="0" smtClean="0"/>
                        <a:t>ț</a:t>
                      </a:r>
                      <a:r>
                        <a:rPr lang="en-US" dirty="0" smtClean="0"/>
                        <a:t>a </a:t>
                      </a:r>
                    </a:p>
                  </a:txBody>
                  <a:tcPr/>
                </a:tc>
                <a:extLst>
                  <a:ext uri="{0D108BD9-81ED-4DB2-BD59-A6C34878D82A}">
                    <a16:rowId xmlns:a16="http://schemas.microsoft.com/office/drawing/2014/main" val="2559778188"/>
                  </a:ext>
                </a:extLst>
              </a:tr>
              <a:tr h="376225">
                <a:tc>
                  <a:txBody>
                    <a:bodyPr/>
                    <a:lstStyle/>
                    <a:p>
                      <a:r>
                        <a:rPr lang="ro-RO" dirty="0" smtClean="0"/>
                        <a:t>Academia Navală ”Mircea cel Bătrân” din Constanța</a:t>
                      </a:r>
                      <a:endParaRPr lang="en-US" dirty="0"/>
                    </a:p>
                  </a:txBody>
                  <a:tcPr/>
                </a:tc>
                <a:tc>
                  <a:txBody>
                    <a:bodyPr/>
                    <a:lstStyle/>
                    <a:p>
                      <a:r>
                        <a:rPr lang="ro-RO" dirty="0" smtClean="0"/>
                        <a:t>Academia Tehnică Militară din</a:t>
                      </a:r>
                      <a:r>
                        <a:rPr lang="ro-RO" baseline="0" dirty="0" smtClean="0"/>
                        <a:t> București</a:t>
                      </a:r>
                    </a:p>
                    <a:p>
                      <a:pPr marL="0" marR="0" lvl="0" indent="0" algn="l" defTabSz="457200" rtl="0" eaLnBrk="1" fontAlgn="auto" latinLnBrk="0" hangingPunct="1">
                        <a:lnSpc>
                          <a:spcPct val="100000"/>
                        </a:lnSpc>
                        <a:spcBef>
                          <a:spcPts val="0"/>
                        </a:spcBef>
                        <a:spcAft>
                          <a:spcPts val="0"/>
                        </a:spcAft>
                        <a:buClrTx/>
                        <a:buSzTx/>
                        <a:buFontTx/>
                        <a:buNone/>
                        <a:tabLst/>
                        <a:defRPr/>
                      </a:pPr>
                      <a:r>
                        <a:rPr lang="ro-RO" dirty="0" smtClean="0"/>
                        <a:t>Universitatea Politehnica București</a:t>
                      </a:r>
                      <a:endParaRPr lang="en-US" dirty="0" smtClean="0"/>
                    </a:p>
                  </a:txBody>
                  <a:tcPr/>
                </a:tc>
                <a:extLst>
                  <a:ext uri="{0D108BD9-81ED-4DB2-BD59-A6C34878D82A}">
                    <a16:rowId xmlns:a16="http://schemas.microsoft.com/office/drawing/2014/main" val="1681842279"/>
                  </a:ext>
                </a:extLst>
              </a:tr>
            </a:tbl>
          </a:graphicData>
        </a:graphic>
      </p:graphicFrame>
      <p:sp>
        <p:nvSpPr>
          <p:cNvPr id="5" name="Title 1"/>
          <p:cNvSpPr>
            <a:spLocks noGrp="1"/>
          </p:cNvSpPr>
          <p:nvPr>
            <p:ph type="title"/>
          </p:nvPr>
        </p:nvSpPr>
        <p:spPr>
          <a:xfrm>
            <a:off x="1416204" y="283464"/>
            <a:ext cx="10537902" cy="846117"/>
          </a:xfrm>
        </p:spPr>
        <p:txBody>
          <a:bodyPr>
            <a:noAutofit/>
          </a:bodyPr>
          <a:lstStyle/>
          <a:p>
            <a:r>
              <a:rPr lang="ro-RO" sz="3200" b="1" dirty="0" smtClean="0"/>
              <a:t>Universități vizitate</a:t>
            </a:r>
            <a:endParaRPr lang="en-US" sz="3200" b="1" dirty="0"/>
          </a:p>
        </p:txBody>
      </p:sp>
    </p:spTree>
    <p:extLst>
      <p:ext uri="{BB962C8B-B14F-4D97-AF65-F5344CB8AC3E}">
        <p14:creationId xmlns:p14="http://schemas.microsoft.com/office/powerpoint/2010/main" val="2320266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 ne </a:t>
            </a:r>
            <a:r>
              <a:rPr lang="en-US" dirty="0" err="1" smtClean="0"/>
              <a:t>dorim</a:t>
            </a:r>
            <a:r>
              <a:rPr lang="en-US" dirty="0" smtClean="0"/>
              <a:t> la CNR </a:t>
            </a:r>
            <a:endParaRPr lang="en-US" dirty="0"/>
          </a:p>
        </p:txBody>
      </p:sp>
      <p:sp>
        <p:nvSpPr>
          <p:cNvPr id="3" name="Content Placeholder 2"/>
          <p:cNvSpPr>
            <a:spLocks noGrp="1"/>
          </p:cNvSpPr>
          <p:nvPr>
            <p:ph idx="1"/>
          </p:nvPr>
        </p:nvSpPr>
        <p:spPr/>
        <p:txBody>
          <a:bodyPr/>
          <a:lstStyle/>
          <a:p>
            <a:r>
              <a:rPr lang="en-US" dirty="0" smtClean="0"/>
              <a:t>“Din </a:t>
            </a:r>
            <a:r>
              <a:rPr lang="en-US" dirty="0" err="1" smtClean="0"/>
              <a:t>perspectiva</a:t>
            </a:r>
            <a:r>
              <a:rPr lang="en-US" dirty="0" smtClean="0"/>
              <a:t> CNR,</a:t>
            </a:r>
            <a:r>
              <a:rPr lang="ro-RO" dirty="0" smtClean="0"/>
              <a:t> </a:t>
            </a:r>
            <a:r>
              <a:rPr lang="en-US" dirty="0" err="1" smtClean="0"/>
              <a:t>dar</a:t>
            </a:r>
            <a:r>
              <a:rPr lang="en-US" dirty="0" smtClean="0"/>
              <a:t> </a:t>
            </a:r>
            <a:r>
              <a:rPr lang="ro-RO" dirty="0" smtClean="0"/>
              <a:t>ș</a:t>
            </a:r>
            <a:r>
              <a:rPr lang="en-US" dirty="0" err="1" smtClean="0"/>
              <a:t>i</a:t>
            </a:r>
            <a:r>
              <a:rPr lang="en-US" dirty="0" smtClean="0"/>
              <a:t> AUF </a:t>
            </a:r>
            <a:r>
              <a:rPr lang="en-US" dirty="0" err="1" smtClean="0"/>
              <a:t>vom</a:t>
            </a:r>
            <a:r>
              <a:rPr lang="en-US" dirty="0" smtClean="0"/>
              <a:t> </a:t>
            </a:r>
            <a:r>
              <a:rPr lang="en-US" dirty="0" err="1" smtClean="0"/>
              <a:t>promova</a:t>
            </a:r>
            <a:r>
              <a:rPr lang="en-US" dirty="0" smtClean="0"/>
              <a:t> </a:t>
            </a:r>
            <a:r>
              <a:rPr lang="en-US" dirty="0" err="1" smtClean="0"/>
              <a:t>trei</a:t>
            </a:r>
            <a:r>
              <a:rPr lang="en-US" dirty="0" smtClean="0"/>
              <a:t> concept</a:t>
            </a:r>
            <a:r>
              <a:rPr lang="ro-RO" dirty="0" smtClean="0"/>
              <a:t>e</a:t>
            </a:r>
            <a:r>
              <a:rPr lang="en-US" dirty="0" smtClean="0"/>
              <a:t> </a:t>
            </a:r>
            <a:r>
              <a:rPr lang="en-US" dirty="0" err="1" smtClean="0"/>
              <a:t>cheie</a:t>
            </a:r>
            <a:r>
              <a:rPr lang="en-US" dirty="0" smtClean="0"/>
              <a:t>:</a:t>
            </a:r>
          </a:p>
          <a:p>
            <a:pPr lvl="1"/>
            <a:r>
              <a:rPr lang="en-US" dirty="0" err="1" smtClean="0"/>
              <a:t>calitatea</a:t>
            </a:r>
            <a:r>
              <a:rPr lang="en-US" dirty="0" smtClean="0"/>
              <a:t>,</a:t>
            </a:r>
            <a:r>
              <a:rPr lang="ro-RO" dirty="0" smtClean="0"/>
              <a:t> </a:t>
            </a:r>
            <a:r>
              <a:rPr lang="en-US" dirty="0" err="1" smtClean="0"/>
              <a:t>angajabilitatea</a:t>
            </a:r>
            <a:r>
              <a:rPr lang="en-US" dirty="0" smtClean="0"/>
              <a:t> </a:t>
            </a:r>
            <a:r>
              <a:rPr lang="ro-RO" dirty="0" smtClean="0"/>
              <a:t>ș</a:t>
            </a:r>
            <a:r>
              <a:rPr lang="en-US" dirty="0" err="1" smtClean="0"/>
              <a:t>i</a:t>
            </a:r>
            <a:r>
              <a:rPr lang="en-US" dirty="0" smtClean="0"/>
              <a:t> </a:t>
            </a:r>
            <a:r>
              <a:rPr lang="en-US" dirty="0" err="1" smtClean="0"/>
              <a:t>dezvoltarea</a:t>
            </a:r>
            <a:r>
              <a:rPr lang="en-US" dirty="0" smtClean="0"/>
              <a:t>“ (</a:t>
            </a:r>
            <a:r>
              <a:rPr lang="en-US" dirty="0" err="1" smtClean="0"/>
              <a:t>Prof.univ.dr</a:t>
            </a:r>
            <a:r>
              <a:rPr lang="en-US" dirty="0" smtClean="0"/>
              <a:t>.</a:t>
            </a:r>
            <a:r>
              <a:rPr lang="ro-RO" dirty="0" smtClean="0"/>
              <a:t> </a:t>
            </a:r>
            <a:r>
              <a:rPr lang="en-US" dirty="0" smtClean="0"/>
              <a:t>Sorin Mihai C</a:t>
            </a:r>
            <a:r>
              <a:rPr lang="ro-RO" dirty="0" smtClean="0"/>
              <a:t>î</a:t>
            </a:r>
            <a:r>
              <a:rPr lang="en-US" dirty="0" err="1" smtClean="0"/>
              <a:t>mpeanu</a:t>
            </a:r>
            <a:r>
              <a:rPr lang="en-US" dirty="0" smtClean="0"/>
              <a:t> –</a:t>
            </a:r>
            <a:r>
              <a:rPr lang="ro-RO" dirty="0" smtClean="0"/>
              <a:t> </a:t>
            </a:r>
            <a:r>
              <a:rPr lang="en-US" dirty="0" err="1" smtClean="0"/>
              <a:t>interviu</a:t>
            </a:r>
            <a:r>
              <a:rPr lang="en-US" dirty="0" smtClean="0"/>
              <a:t> Market Watch –</a:t>
            </a:r>
            <a:r>
              <a:rPr lang="ro-RO" dirty="0" smtClean="0"/>
              <a:t> </a:t>
            </a:r>
            <a:r>
              <a:rPr lang="en-US" dirty="0" smtClean="0"/>
              <a:t>Mai 2019,</a:t>
            </a:r>
            <a:r>
              <a:rPr lang="ro-RO" dirty="0" smtClean="0"/>
              <a:t> </a:t>
            </a:r>
            <a:r>
              <a:rPr lang="en-US" dirty="0" smtClean="0"/>
              <a:t>pag.7)</a:t>
            </a:r>
            <a:endParaRPr lang="en-US" dirty="0"/>
          </a:p>
        </p:txBody>
      </p:sp>
    </p:spTree>
    <p:extLst>
      <p:ext uri="{BB962C8B-B14F-4D97-AF65-F5344CB8AC3E}">
        <p14:creationId xmlns:p14="http://schemas.microsoft.com/office/powerpoint/2010/main" val="273860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621" y="365760"/>
            <a:ext cx="10018713" cy="1558834"/>
          </a:xfrm>
        </p:spPr>
        <p:txBody>
          <a:bodyPr>
            <a:normAutofit/>
          </a:bodyPr>
          <a:lstStyle/>
          <a:p>
            <a:r>
              <a:rPr lang="en-US" b="1" dirty="0" err="1" smtClean="0"/>
              <a:t>Angajabilitatea</a:t>
            </a:r>
            <a:r>
              <a:rPr lang="en-US" b="1" dirty="0" smtClean="0"/>
              <a:t> </a:t>
            </a:r>
            <a:r>
              <a:rPr lang="ro-RO" b="1" dirty="0" err="1"/>
              <a:t>ș</a:t>
            </a:r>
            <a:r>
              <a:rPr lang="en-US" b="1" dirty="0" err="1" smtClean="0"/>
              <a:t>i</a:t>
            </a:r>
            <a:r>
              <a:rPr lang="en-US" b="1" dirty="0" smtClean="0"/>
              <a:t> </a:t>
            </a:r>
            <a:r>
              <a:rPr lang="ro-RO" b="1" dirty="0" smtClean="0"/>
              <a:t>Internaționalizarea </a:t>
            </a:r>
            <a:r>
              <a:rPr lang="en-US" b="1" dirty="0" smtClean="0"/>
              <a:t>(</a:t>
            </a:r>
            <a:r>
              <a:rPr lang="en-US" b="1" dirty="0" err="1" smtClean="0"/>
              <a:t>strategia</a:t>
            </a:r>
            <a:r>
              <a:rPr lang="en-US" b="1" dirty="0" smtClean="0"/>
              <a:t> MEN-2020)</a:t>
            </a:r>
            <a:endParaRPr lang="en-US" b="1" dirty="0"/>
          </a:p>
        </p:txBody>
      </p:sp>
      <p:sp>
        <p:nvSpPr>
          <p:cNvPr id="3" name="Content Placeholder 2"/>
          <p:cNvSpPr>
            <a:spLocks noGrp="1"/>
          </p:cNvSpPr>
          <p:nvPr>
            <p:ph idx="1"/>
          </p:nvPr>
        </p:nvSpPr>
        <p:spPr>
          <a:xfrm>
            <a:off x="1260630" y="2185415"/>
            <a:ext cx="10452704" cy="3600788"/>
          </a:xfrm>
        </p:spPr>
        <p:txBody>
          <a:bodyPr>
            <a:noAutofit/>
          </a:bodyPr>
          <a:lstStyle/>
          <a:p>
            <a:pPr>
              <a:buFont typeface="Arial" panose="020B0604020202020204" pitchFamily="34" charset="0"/>
              <a:buChar char="•"/>
            </a:pPr>
            <a:r>
              <a:rPr lang="ro-RO" sz="3600" dirty="0" smtClean="0"/>
              <a:t>Presupun:</a:t>
            </a:r>
          </a:p>
          <a:p>
            <a:pPr lvl="1">
              <a:buFont typeface="Arial" panose="020B0604020202020204" pitchFamily="34" charset="0"/>
              <a:buChar char="•"/>
            </a:pPr>
            <a:r>
              <a:rPr lang="ro-RO" sz="3200" dirty="0" smtClean="0"/>
              <a:t>Mobilitatea absolvenților români pe piața muncii europeană</a:t>
            </a:r>
          </a:p>
          <a:p>
            <a:pPr lvl="1">
              <a:buFont typeface="Arial" panose="020B0604020202020204" pitchFamily="34" charset="0"/>
              <a:buChar char="•"/>
            </a:pPr>
            <a:r>
              <a:rPr lang="ro-RO" sz="3200" dirty="0" smtClean="0"/>
              <a:t>Recunoașterea calificărilor</a:t>
            </a:r>
            <a:endParaRPr lang="en-US" sz="3200" dirty="0" smtClean="0"/>
          </a:p>
          <a:p>
            <a:pPr lvl="1">
              <a:buFont typeface="Arial" panose="020B0604020202020204" pitchFamily="34" charset="0"/>
              <a:buChar char="•"/>
            </a:pPr>
            <a:r>
              <a:rPr lang="ro-RO" sz="3200" dirty="0" smtClean="0"/>
              <a:t>Recunoașterea c</a:t>
            </a:r>
            <a:r>
              <a:rPr lang="en-US" sz="3200" dirty="0" smtClean="0"/>
              <a:t>alit</a:t>
            </a:r>
            <a:r>
              <a:rPr lang="ro-RO" sz="3200" dirty="0" err="1" smtClean="0"/>
              <a:t>ății</a:t>
            </a:r>
            <a:r>
              <a:rPr lang="ro-RO" sz="3200" dirty="0" smtClean="0"/>
              <a:t> î</a:t>
            </a:r>
            <a:r>
              <a:rPr lang="en-US" sz="3200" dirty="0" err="1" smtClean="0"/>
              <a:t>nv</a:t>
            </a:r>
            <a:r>
              <a:rPr lang="ro-RO" sz="3200" dirty="0" err="1" smtClean="0"/>
              <a:t>ăță</a:t>
            </a:r>
            <a:r>
              <a:rPr lang="en-US" sz="3200" dirty="0" smtClean="0"/>
              <a:t>m</a:t>
            </a:r>
            <a:r>
              <a:rPr lang="ro-RO" sz="3200" dirty="0" smtClean="0"/>
              <a:t>â</a:t>
            </a:r>
            <a:r>
              <a:rPr lang="en-US" sz="3200" dirty="0" err="1" smtClean="0"/>
              <a:t>ntului</a:t>
            </a:r>
            <a:r>
              <a:rPr lang="en-US" sz="3200" dirty="0" smtClean="0"/>
              <a:t> superior </a:t>
            </a:r>
            <a:endParaRPr lang="en-US" sz="3200" dirty="0"/>
          </a:p>
        </p:txBody>
      </p:sp>
    </p:spTree>
    <p:extLst>
      <p:ext uri="{BB962C8B-B14F-4D97-AF65-F5344CB8AC3E}">
        <p14:creationId xmlns:p14="http://schemas.microsoft.com/office/powerpoint/2010/main" val="3960978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385" y="1712421"/>
            <a:ext cx="10750858" cy="2043880"/>
          </a:xfrm>
        </p:spPr>
        <p:txBody>
          <a:bodyPr>
            <a:normAutofit fontScale="92500"/>
          </a:bodyPr>
          <a:lstStyle/>
          <a:p>
            <a:r>
              <a:rPr lang="ro-RO" sz="2800" dirty="0" smtClean="0"/>
              <a:t>Asigură transparența sistemului</a:t>
            </a:r>
            <a:r>
              <a:rPr lang="en-US" sz="2800" dirty="0" smtClean="0"/>
              <a:t> de </a:t>
            </a:r>
            <a:r>
              <a:rPr lang="en-US" sz="2800" dirty="0" err="1" smtClean="0"/>
              <a:t>calific</a:t>
            </a:r>
            <a:r>
              <a:rPr lang="ro-RO" sz="2800" dirty="0" err="1" smtClean="0"/>
              <a:t>arei</a:t>
            </a:r>
            <a:r>
              <a:rPr lang="en-US" sz="2800" dirty="0" smtClean="0"/>
              <a:t> din </a:t>
            </a:r>
            <a:r>
              <a:rPr lang="ro-RO" sz="2800" dirty="0" smtClean="0"/>
              <a:t>î</a:t>
            </a:r>
            <a:r>
              <a:rPr lang="en-US" sz="2800" dirty="0" err="1" smtClean="0"/>
              <a:t>nv</a:t>
            </a:r>
            <a:r>
              <a:rPr lang="ro-RO" sz="2800" dirty="0" err="1" smtClean="0"/>
              <a:t>ăță</a:t>
            </a:r>
            <a:r>
              <a:rPr lang="en-US" sz="2800" dirty="0" smtClean="0"/>
              <a:t>m</a:t>
            </a:r>
            <a:r>
              <a:rPr lang="ro-RO" sz="2800" dirty="0" smtClean="0"/>
              <a:t>â</a:t>
            </a:r>
            <a:r>
              <a:rPr lang="en-US" sz="2800" dirty="0" err="1" smtClean="0"/>
              <a:t>ntul</a:t>
            </a:r>
            <a:r>
              <a:rPr lang="en-US" sz="2800" dirty="0" smtClean="0"/>
              <a:t> superior  </a:t>
            </a:r>
          </a:p>
          <a:p>
            <a:r>
              <a:rPr lang="en-US" sz="2800" dirty="0" smtClean="0"/>
              <a:t>Conduce la </a:t>
            </a:r>
            <a:r>
              <a:rPr lang="en-US" sz="2800" dirty="0" err="1" smtClean="0"/>
              <a:t>recunoa</a:t>
            </a:r>
            <a:r>
              <a:rPr lang="ro-RO" sz="2800" dirty="0" smtClean="0"/>
              <a:t>ș</a:t>
            </a:r>
            <a:r>
              <a:rPr lang="en-US" sz="2800" dirty="0" err="1" smtClean="0"/>
              <a:t>terea</a:t>
            </a:r>
            <a:r>
              <a:rPr lang="en-US" sz="2800" dirty="0" smtClean="0"/>
              <a:t> </a:t>
            </a:r>
            <a:r>
              <a:rPr lang="en-US" sz="2800" dirty="0" err="1" smtClean="0"/>
              <a:t>calific</a:t>
            </a:r>
            <a:r>
              <a:rPr lang="ro-RO" sz="2800" dirty="0" smtClean="0"/>
              <a:t>ă</a:t>
            </a:r>
            <a:r>
              <a:rPr lang="en-US" sz="2800" dirty="0" err="1" smtClean="0"/>
              <a:t>rilor</a:t>
            </a:r>
            <a:r>
              <a:rPr lang="en-US" sz="2800" dirty="0" smtClean="0"/>
              <a:t>:</a:t>
            </a:r>
            <a:r>
              <a:rPr lang="ro-RO" sz="2800" dirty="0" smtClean="0"/>
              <a:t> </a:t>
            </a:r>
            <a:r>
              <a:rPr lang="en-US" sz="2800" dirty="0" err="1"/>
              <a:t>recunoasterea</a:t>
            </a:r>
            <a:r>
              <a:rPr lang="en-US" sz="2800" dirty="0"/>
              <a:t> </a:t>
            </a:r>
            <a:r>
              <a:rPr lang="en-US" sz="2800" dirty="0" err="1"/>
              <a:t>domeniului</a:t>
            </a:r>
            <a:r>
              <a:rPr lang="en-US" sz="2800" dirty="0"/>
              <a:t> de </a:t>
            </a:r>
            <a:r>
              <a:rPr lang="en-US" sz="2800" dirty="0" err="1"/>
              <a:t>studii</a:t>
            </a:r>
            <a:r>
              <a:rPr lang="en-US" sz="2800" dirty="0"/>
              <a:t> </a:t>
            </a:r>
            <a:r>
              <a:rPr lang="en-US" sz="2800" dirty="0" smtClean="0"/>
              <a:t>ISCED,</a:t>
            </a:r>
            <a:r>
              <a:rPr lang="ro-RO" sz="2800" dirty="0" smtClean="0"/>
              <a:t> </a:t>
            </a:r>
            <a:r>
              <a:rPr lang="en-US" sz="2800" dirty="0" err="1" smtClean="0"/>
              <a:t>nivel</a:t>
            </a:r>
            <a:r>
              <a:rPr lang="ro-RO" sz="2800" dirty="0" smtClean="0"/>
              <a:t>ului</a:t>
            </a:r>
            <a:r>
              <a:rPr lang="en-US" sz="2800" dirty="0" smtClean="0"/>
              <a:t> </a:t>
            </a:r>
            <a:r>
              <a:rPr lang="ro-RO" sz="2800" dirty="0" smtClean="0"/>
              <a:t>de </a:t>
            </a:r>
            <a:r>
              <a:rPr lang="en-US" sz="2800" dirty="0" err="1" smtClean="0"/>
              <a:t>calificare</a:t>
            </a:r>
            <a:r>
              <a:rPr lang="en-US" sz="2800" dirty="0" smtClean="0"/>
              <a:t> EQF,</a:t>
            </a:r>
            <a:r>
              <a:rPr lang="ro-RO" sz="2800" dirty="0" smtClean="0"/>
              <a:t> </a:t>
            </a:r>
            <a:r>
              <a:rPr lang="en-US" sz="2800" dirty="0" err="1" smtClean="0"/>
              <a:t>credite</a:t>
            </a:r>
            <a:r>
              <a:rPr lang="ro-RO" sz="2800" dirty="0" smtClean="0"/>
              <a:t>lor</a:t>
            </a:r>
            <a:r>
              <a:rPr lang="en-US" sz="2800" dirty="0" smtClean="0"/>
              <a:t> ECTS,</a:t>
            </a:r>
            <a:r>
              <a:rPr lang="ro-RO" sz="2800" dirty="0" smtClean="0"/>
              <a:t> </a:t>
            </a:r>
            <a:r>
              <a:rPr lang="en-US" sz="2800" dirty="0" err="1" smtClean="0"/>
              <a:t>rezultate</a:t>
            </a:r>
            <a:r>
              <a:rPr lang="ro-RO" sz="2800" dirty="0" smtClean="0"/>
              <a:t>lor î</a:t>
            </a:r>
            <a:r>
              <a:rPr lang="en-US" sz="2800" dirty="0" err="1" smtClean="0"/>
              <a:t>nv</a:t>
            </a:r>
            <a:r>
              <a:rPr lang="ro-RO" sz="2800" dirty="0" err="1" smtClean="0"/>
              <a:t>ăță</a:t>
            </a:r>
            <a:r>
              <a:rPr lang="en-US" sz="2800" dirty="0" smtClean="0"/>
              <a:t>r</a:t>
            </a:r>
            <a:r>
              <a:rPr lang="ro-RO" sz="2800" dirty="0" smtClean="0"/>
              <a:t>i</a:t>
            </a:r>
            <a:r>
              <a:rPr lang="en-US" sz="2800" dirty="0" err="1" smtClean="0"/>
              <a:t>i</a:t>
            </a:r>
            <a:r>
              <a:rPr lang="en-US" sz="2800" dirty="0" smtClean="0"/>
              <a:t> </a:t>
            </a:r>
            <a:r>
              <a:rPr lang="ro-RO" sz="2800" dirty="0" err="1"/>
              <a:t>s</a:t>
            </a:r>
            <a:r>
              <a:rPr lang="en-US" sz="2800" dirty="0" smtClean="0"/>
              <a:t>imilare </a:t>
            </a:r>
            <a:r>
              <a:rPr lang="it-IT" sz="2800" dirty="0"/>
              <a:t>cu alte </a:t>
            </a:r>
            <a:r>
              <a:rPr lang="ro-RO" sz="2800" dirty="0" err="1" smtClean="0"/>
              <a:t>ță</a:t>
            </a:r>
            <a:r>
              <a:rPr lang="it-IT" sz="2800" dirty="0" err="1" smtClean="0"/>
              <a:t>ri</a:t>
            </a:r>
            <a:r>
              <a:rPr lang="it-IT" sz="2800" dirty="0" smtClean="0"/>
              <a:t> </a:t>
            </a:r>
            <a:r>
              <a:rPr lang="it-IT" sz="2800" dirty="0" err="1"/>
              <a:t>din</a:t>
            </a:r>
            <a:r>
              <a:rPr lang="it-IT" sz="2800" dirty="0"/>
              <a:t> </a:t>
            </a:r>
            <a:r>
              <a:rPr lang="it-IT" sz="2800" dirty="0" smtClean="0"/>
              <a:t>spa</a:t>
            </a:r>
            <a:r>
              <a:rPr lang="ro-RO" sz="2800" dirty="0" smtClean="0"/>
              <a:t>ț</a:t>
            </a:r>
            <a:r>
              <a:rPr lang="it-IT" sz="2800" dirty="0" err="1" smtClean="0"/>
              <a:t>iul</a:t>
            </a:r>
            <a:r>
              <a:rPr lang="it-IT" sz="2800" dirty="0" smtClean="0"/>
              <a:t> </a:t>
            </a:r>
            <a:r>
              <a:rPr lang="it-IT" sz="2800" dirty="0" err="1"/>
              <a:t>European</a:t>
            </a:r>
            <a:endParaRPr lang="en-US" sz="2800" dirty="0" smtClean="0"/>
          </a:p>
        </p:txBody>
      </p:sp>
      <p:sp>
        <p:nvSpPr>
          <p:cNvPr id="4" name="Title 1"/>
          <p:cNvSpPr>
            <a:spLocks noGrp="1"/>
          </p:cNvSpPr>
          <p:nvPr>
            <p:ph type="title"/>
          </p:nvPr>
        </p:nvSpPr>
        <p:spPr>
          <a:xfrm>
            <a:off x="1484311" y="685800"/>
            <a:ext cx="10018713" cy="846117"/>
          </a:xfrm>
        </p:spPr>
        <p:txBody>
          <a:bodyPr/>
          <a:lstStyle/>
          <a:p>
            <a:r>
              <a:rPr lang="en-US" b="1" dirty="0" smtClean="0"/>
              <a:t>ANC -</a:t>
            </a:r>
            <a:r>
              <a:rPr lang="ro-RO" b="1" dirty="0" smtClean="0"/>
              <a:t> RNC</a:t>
            </a:r>
            <a:r>
              <a:rPr lang="en-US" b="1" dirty="0" smtClean="0"/>
              <a:t>IS</a:t>
            </a:r>
            <a:endParaRPr lang="en-US" b="1" dirty="0"/>
          </a:p>
        </p:txBody>
      </p:sp>
      <p:sp>
        <p:nvSpPr>
          <p:cNvPr id="5" name="Title 1"/>
          <p:cNvSpPr txBox="1">
            <a:spLocks/>
          </p:cNvSpPr>
          <p:nvPr/>
        </p:nvSpPr>
        <p:spPr>
          <a:xfrm>
            <a:off x="1644457" y="3756301"/>
            <a:ext cx="10018713" cy="846117"/>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o-RO" b="1" dirty="0" smtClean="0"/>
              <a:t>INS</a:t>
            </a:r>
            <a:endParaRPr lang="en-US" b="1" dirty="0"/>
          </a:p>
        </p:txBody>
      </p:sp>
      <p:sp>
        <p:nvSpPr>
          <p:cNvPr id="6" name="Content Placeholder 2"/>
          <p:cNvSpPr txBox="1">
            <a:spLocks/>
          </p:cNvSpPr>
          <p:nvPr/>
        </p:nvSpPr>
        <p:spPr>
          <a:xfrm>
            <a:off x="1407632" y="4617846"/>
            <a:ext cx="10172070" cy="1485099"/>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ro-RO" sz="2800" dirty="0" smtClean="0"/>
              <a:t>Asigură </a:t>
            </a:r>
            <a:r>
              <a:rPr lang="en-US" sz="2800" dirty="0" err="1" smtClean="0"/>
              <a:t>raportarea</a:t>
            </a:r>
            <a:r>
              <a:rPr lang="en-US" sz="2800" dirty="0" smtClean="0"/>
              <a:t> </a:t>
            </a:r>
            <a:r>
              <a:rPr lang="ro-RO" sz="2800" dirty="0" smtClean="0"/>
              <a:t>statistică </a:t>
            </a:r>
            <a:r>
              <a:rPr lang="en-US" sz="2800" dirty="0" smtClean="0"/>
              <a:t>a </a:t>
            </a:r>
            <a:r>
              <a:rPr lang="ro-RO" sz="2800" dirty="0" smtClean="0"/>
              <a:t>sistemului</a:t>
            </a:r>
            <a:r>
              <a:rPr lang="en-US" sz="2800" dirty="0" smtClean="0"/>
              <a:t> de </a:t>
            </a:r>
            <a:r>
              <a:rPr lang="ro-RO" sz="2800" dirty="0"/>
              <a:t>î</a:t>
            </a:r>
            <a:r>
              <a:rPr lang="en-US" sz="2800" dirty="0" err="1" smtClean="0"/>
              <a:t>nv</a:t>
            </a:r>
            <a:r>
              <a:rPr lang="ro-RO" sz="2800" dirty="0" err="1" smtClean="0"/>
              <a:t>ăță</a:t>
            </a:r>
            <a:r>
              <a:rPr lang="en-US" sz="2800" dirty="0" smtClean="0"/>
              <a:t>m</a:t>
            </a:r>
            <a:r>
              <a:rPr lang="ro-RO" sz="2800" dirty="0" smtClean="0"/>
              <a:t>â</a:t>
            </a:r>
            <a:r>
              <a:rPr lang="en-US" sz="2800" dirty="0" err="1" smtClean="0"/>
              <a:t>nt</a:t>
            </a:r>
            <a:r>
              <a:rPr lang="en-US" sz="2800" dirty="0" smtClean="0"/>
              <a:t> superior</a:t>
            </a:r>
          </a:p>
          <a:p>
            <a:r>
              <a:rPr lang="en-US" sz="2800" dirty="0" err="1" smtClean="0"/>
              <a:t>Coresponden</a:t>
            </a:r>
            <a:r>
              <a:rPr lang="ro-RO" sz="2800" dirty="0" smtClean="0"/>
              <a:t>ț</a:t>
            </a:r>
            <a:r>
              <a:rPr lang="en-US" sz="2800" dirty="0" smtClean="0"/>
              <a:t>a cu </a:t>
            </a:r>
            <a:r>
              <a:rPr lang="ro-RO" sz="2800" dirty="0" smtClean="0"/>
              <a:t>Clasificarea europeană/ E</a:t>
            </a:r>
            <a:r>
              <a:rPr lang="en-US" sz="2800" dirty="0" err="1" smtClean="0"/>
              <a:t>urosta</a:t>
            </a:r>
            <a:r>
              <a:rPr lang="ro-RO" sz="2800" dirty="0" smtClean="0"/>
              <a:t>t/ </a:t>
            </a:r>
            <a:r>
              <a:rPr lang="ro-RO" sz="2800" dirty="0" err="1" smtClean="0"/>
              <a:t>Eures</a:t>
            </a:r>
            <a:endParaRPr lang="en-US" sz="2800" dirty="0" smtClean="0"/>
          </a:p>
        </p:txBody>
      </p:sp>
    </p:spTree>
    <p:extLst>
      <p:ext uri="{BB962C8B-B14F-4D97-AF65-F5344CB8AC3E}">
        <p14:creationId xmlns:p14="http://schemas.microsoft.com/office/powerpoint/2010/main" val="12915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OF NATIONAL QUALIFICATIONS FRAMEWORK DEVELOPMENTS IN EUROPE </a:t>
            </a:r>
            <a:r>
              <a:rPr lang="en-US" dirty="0" smtClean="0"/>
              <a:t>2019 – CEDEFOP (Rom</a:t>
            </a:r>
            <a:r>
              <a:rPr lang="ro-RO" dirty="0" smtClean="0"/>
              <a:t>â</a:t>
            </a:r>
            <a:r>
              <a:rPr lang="en-US" dirty="0" err="1" smtClean="0"/>
              <a:t>nia</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99805275"/>
              </p:ext>
            </p:extLst>
          </p:nvPr>
        </p:nvGraphicFramePr>
        <p:xfrm>
          <a:off x="1358285" y="2438399"/>
          <a:ext cx="10244832" cy="3074634"/>
        </p:xfrm>
        <a:graphic>
          <a:graphicData uri="http://schemas.openxmlformats.org/drawingml/2006/table">
            <a:tbl>
              <a:tblPr firstRow="1" bandRow="1">
                <a:tableStyleId>{5C22544A-7EE6-4342-B048-85BDC9FD1C3A}</a:tableStyleId>
              </a:tblPr>
              <a:tblGrid>
                <a:gridCol w="1707472">
                  <a:extLst>
                    <a:ext uri="{9D8B030D-6E8A-4147-A177-3AD203B41FA5}">
                      <a16:colId xmlns:a16="http://schemas.microsoft.com/office/drawing/2014/main" val="3837915904"/>
                    </a:ext>
                  </a:extLst>
                </a:gridCol>
                <a:gridCol w="1707472">
                  <a:extLst>
                    <a:ext uri="{9D8B030D-6E8A-4147-A177-3AD203B41FA5}">
                      <a16:colId xmlns:a16="http://schemas.microsoft.com/office/drawing/2014/main" val="1748271199"/>
                    </a:ext>
                  </a:extLst>
                </a:gridCol>
                <a:gridCol w="1707472">
                  <a:extLst>
                    <a:ext uri="{9D8B030D-6E8A-4147-A177-3AD203B41FA5}">
                      <a16:colId xmlns:a16="http://schemas.microsoft.com/office/drawing/2014/main" val="953908531"/>
                    </a:ext>
                  </a:extLst>
                </a:gridCol>
                <a:gridCol w="1707472">
                  <a:extLst>
                    <a:ext uri="{9D8B030D-6E8A-4147-A177-3AD203B41FA5}">
                      <a16:colId xmlns:a16="http://schemas.microsoft.com/office/drawing/2014/main" val="2892232246"/>
                    </a:ext>
                  </a:extLst>
                </a:gridCol>
                <a:gridCol w="1707472">
                  <a:extLst>
                    <a:ext uri="{9D8B030D-6E8A-4147-A177-3AD203B41FA5}">
                      <a16:colId xmlns:a16="http://schemas.microsoft.com/office/drawing/2014/main" val="4071970457"/>
                    </a:ext>
                  </a:extLst>
                </a:gridCol>
                <a:gridCol w="1707472">
                  <a:extLst>
                    <a:ext uri="{9D8B030D-6E8A-4147-A177-3AD203B41FA5}">
                      <a16:colId xmlns:a16="http://schemas.microsoft.com/office/drawing/2014/main" val="4204606822"/>
                    </a:ext>
                  </a:extLst>
                </a:gridCol>
              </a:tblGrid>
              <a:tr h="555418">
                <a:tc>
                  <a:txBody>
                    <a:bodyPr/>
                    <a:lstStyle/>
                    <a:p>
                      <a:r>
                        <a:rPr lang="en-US" sz="1100" dirty="0" smtClean="0"/>
                        <a:t>Scope of the framework</a:t>
                      </a:r>
                      <a:endParaRPr lang="en-US" sz="1100" dirty="0"/>
                    </a:p>
                  </a:txBody>
                  <a:tcPr/>
                </a:tc>
                <a:tc>
                  <a:txBody>
                    <a:bodyPr/>
                    <a:lstStyle/>
                    <a:p>
                      <a:r>
                        <a:rPr lang="en-US" sz="1100" dirty="0" smtClean="0"/>
                        <a:t>Number of levels</a:t>
                      </a:r>
                      <a:endParaRPr lang="en-US" sz="1100" dirty="0"/>
                    </a:p>
                  </a:txBody>
                  <a:tcPr/>
                </a:tc>
                <a:tc>
                  <a:txBody>
                    <a:bodyPr/>
                    <a:lstStyle/>
                    <a:p>
                      <a:r>
                        <a:rPr lang="en-US" sz="1100" dirty="0" smtClean="0"/>
                        <a:t>Level descriptors</a:t>
                      </a:r>
                      <a:endParaRPr lang="en-US" sz="1100" dirty="0"/>
                    </a:p>
                  </a:txBody>
                  <a:tcPr/>
                </a:tc>
                <a:tc>
                  <a:txBody>
                    <a:bodyPr/>
                    <a:lstStyle/>
                    <a:p>
                      <a:r>
                        <a:rPr lang="en-US" sz="1100" dirty="0" smtClean="0"/>
                        <a:t>Legal basis/stage of development</a:t>
                      </a:r>
                      <a:endParaRPr lang="en-US" sz="1100" dirty="0"/>
                    </a:p>
                  </a:txBody>
                  <a:tcPr/>
                </a:tc>
                <a:tc>
                  <a:txBody>
                    <a:bodyPr/>
                    <a:lstStyle/>
                    <a:p>
                      <a:r>
                        <a:rPr lang="en-US" sz="1100" dirty="0" smtClean="0"/>
                        <a:t>NQF linked to EQF</a:t>
                      </a:r>
                      <a:endParaRPr lang="en-US" sz="1100" dirty="0"/>
                    </a:p>
                  </a:txBody>
                  <a:tcPr/>
                </a:tc>
                <a:tc>
                  <a:txBody>
                    <a:bodyPr/>
                    <a:lstStyle/>
                    <a:p>
                      <a:r>
                        <a:rPr lang="en-US" sz="1100" dirty="0" smtClean="0"/>
                        <a:t>NQF/EQF website</a:t>
                      </a:r>
                      <a:endParaRPr lang="en-US" sz="1100" dirty="0"/>
                    </a:p>
                  </a:txBody>
                  <a:tcPr/>
                </a:tc>
                <a:extLst>
                  <a:ext uri="{0D108BD9-81ED-4DB2-BD59-A6C34878D82A}">
                    <a16:rowId xmlns:a16="http://schemas.microsoft.com/office/drawing/2014/main" val="707118090"/>
                  </a:ext>
                </a:extLst>
              </a:tr>
              <a:tr h="2519216">
                <a:tc>
                  <a:txBody>
                    <a:bodyPr/>
                    <a:lstStyle/>
                    <a:p>
                      <a:r>
                        <a:rPr lang="en-US" sz="1100" dirty="0" smtClean="0"/>
                        <a:t>Comprehensive NQF including all levels and types of qualification from formal education and training. Open to qualifications obtained through validation of non-formal and informal learning.</a:t>
                      </a:r>
                      <a:endParaRPr lang="en-US" sz="1100" dirty="0"/>
                    </a:p>
                  </a:txBody>
                  <a:tcPr/>
                </a:tc>
                <a:tc>
                  <a:txBody>
                    <a:bodyPr/>
                    <a:lstStyle/>
                    <a:p>
                      <a:r>
                        <a:rPr lang="en-US" sz="1100" dirty="0" smtClean="0"/>
                        <a:t>Eight</a:t>
                      </a:r>
                      <a:endParaRPr lang="en-US" sz="1100" dirty="0"/>
                    </a:p>
                  </a:txBody>
                  <a:tcPr/>
                </a:tc>
                <a:tc>
                  <a:txBody>
                    <a:bodyPr/>
                    <a:lstStyle/>
                    <a:p>
                      <a:r>
                        <a:rPr lang="en-US" sz="1100" dirty="0" smtClean="0"/>
                        <a:t>• knowledge</a:t>
                      </a:r>
                    </a:p>
                    <a:p>
                      <a:r>
                        <a:rPr lang="en-US" sz="1100" dirty="0" smtClean="0"/>
                        <a:t> • skills </a:t>
                      </a:r>
                    </a:p>
                    <a:p>
                      <a:r>
                        <a:rPr lang="en-US" sz="1100" dirty="0" smtClean="0"/>
                        <a:t>• responsibility and autonomy </a:t>
                      </a:r>
                      <a:endParaRPr lang="en-US" sz="1100" dirty="0"/>
                    </a:p>
                  </a:txBody>
                  <a:tcPr/>
                </a:tc>
                <a:tc>
                  <a:txBody>
                    <a:bodyPr/>
                    <a:lstStyle/>
                    <a:p>
                      <a:pPr marL="171450" indent="-171450">
                        <a:buFont typeface="Arial" panose="020B0604020202020204" pitchFamily="34" charset="0"/>
                        <a:buChar char="•"/>
                      </a:pPr>
                      <a:r>
                        <a:rPr lang="en-US" sz="1100" dirty="0" smtClean="0"/>
                        <a:t>Government decision on the approval of the NQF (2013) (in Romanian) </a:t>
                      </a:r>
                      <a:endParaRPr lang="ro-RO" sz="1100" dirty="0" smtClean="0"/>
                    </a:p>
                    <a:p>
                      <a:pPr marL="171450" indent="-171450">
                        <a:buFont typeface="Arial" panose="020B0604020202020204" pitchFamily="34" charset="0"/>
                        <a:buChar char="•"/>
                      </a:pPr>
                      <a:r>
                        <a:rPr lang="en-US" sz="1100" dirty="0" smtClean="0"/>
                        <a:t>Government decision amending and supplementing GD No 918/2013 on the approval of the NQF (2018) and </a:t>
                      </a:r>
                      <a:r>
                        <a:rPr lang="en-US" sz="1100" dirty="0" err="1" smtClean="0"/>
                        <a:t>harmonised</a:t>
                      </a:r>
                      <a:r>
                        <a:rPr lang="en-US" sz="1100" dirty="0" smtClean="0"/>
                        <a:t> with the 2017 EQF recommendation (in Romanian)</a:t>
                      </a:r>
                      <a:endParaRPr lang="ro-RO" sz="1100" dirty="0" smtClean="0"/>
                    </a:p>
                    <a:p>
                      <a:pPr marL="171450" indent="-171450">
                        <a:buFont typeface="Arial" panose="020B0604020202020204" pitchFamily="34" charset="0"/>
                        <a:buChar char="•"/>
                      </a:pPr>
                      <a:r>
                        <a:rPr lang="en-US" sz="1100" b="1" dirty="0" smtClean="0"/>
                        <a:t> Operational</a:t>
                      </a:r>
                      <a:endParaRPr lang="en-US" sz="1100" b="1" dirty="0"/>
                    </a:p>
                  </a:txBody>
                  <a:tcPr/>
                </a:tc>
                <a:tc>
                  <a:txBody>
                    <a:bodyPr/>
                    <a:lstStyle/>
                    <a:p>
                      <a:r>
                        <a:rPr lang="en-US" sz="1100" dirty="0" smtClean="0"/>
                        <a:t>2018</a:t>
                      </a:r>
                      <a:endParaRPr lang="en-US" sz="1100" dirty="0"/>
                    </a:p>
                  </a:txBody>
                  <a:tcPr/>
                </a:tc>
                <a:tc>
                  <a:txBody>
                    <a:bodyPr/>
                    <a:lstStyle/>
                    <a:p>
                      <a:r>
                        <a:rPr lang="en-US" sz="1100" dirty="0" smtClean="0"/>
                        <a:t>http://www.anc.edu.ro</a:t>
                      </a:r>
                      <a:endParaRPr lang="en-US" sz="1100" dirty="0"/>
                    </a:p>
                  </a:txBody>
                  <a:tcPr/>
                </a:tc>
                <a:extLst>
                  <a:ext uri="{0D108BD9-81ED-4DB2-BD59-A6C34878D82A}">
                    <a16:rowId xmlns:a16="http://schemas.microsoft.com/office/drawing/2014/main" val="3965360186"/>
                  </a:ext>
                </a:extLst>
              </a:tr>
            </a:tbl>
          </a:graphicData>
        </a:graphic>
      </p:graphicFrame>
    </p:spTree>
    <p:extLst>
      <p:ext uri="{BB962C8B-B14F-4D97-AF65-F5344CB8AC3E}">
        <p14:creationId xmlns:p14="http://schemas.microsoft.com/office/powerpoint/2010/main" val="2753824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3659</TotalTime>
  <Words>2916</Words>
  <Application>Microsoft Office PowerPoint</Application>
  <PresentationFormat>Widescreen</PresentationFormat>
  <Paragraphs>422</Paragraphs>
  <Slides>35</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5" baseType="lpstr">
      <vt:lpstr>Arial</vt:lpstr>
      <vt:lpstr>Calibri</vt:lpstr>
      <vt:lpstr>Corbel</vt:lpstr>
      <vt:lpstr>inherit</vt:lpstr>
      <vt:lpstr>nunito</vt:lpstr>
      <vt:lpstr>Times New Roman</vt:lpstr>
      <vt:lpstr>Trebuchet MS</vt:lpstr>
      <vt:lpstr>Parallax</vt:lpstr>
      <vt:lpstr>Document</vt:lpstr>
      <vt:lpstr>Microsoft Word Document</vt:lpstr>
      <vt:lpstr>Internaționalizarea Învățământului Superior adoptarea  ISCED și sistemul ECTS </vt:lpstr>
      <vt:lpstr>MONITORUL EDUCATIEI SI FORMARII 2018-ROMANIA                              COMISIA EUROPEANA  SITUATIA  GENERALA </vt:lpstr>
      <vt:lpstr>PowerPoint Presentation</vt:lpstr>
      <vt:lpstr>PowerPoint Presentation</vt:lpstr>
      <vt:lpstr>Universități vizitate</vt:lpstr>
      <vt:lpstr>Ce ne dorim la CNR </vt:lpstr>
      <vt:lpstr>Angajabilitatea și Internaționalizarea (strategia MEN-2020)</vt:lpstr>
      <vt:lpstr>ANC - RNCIS</vt:lpstr>
      <vt:lpstr>OVERVIEW OF NATIONAL QUALIFICATIONS FRAMEWORK DEVELOPMENTS IN EUROPE 2019 – CEDEFOP (România)</vt:lpstr>
      <vt:lpstr>Recunoașterea calificărilor - pasul 1. Adaptarea la  – ISCED</vt:lpstr>
      <vt:lpstr>De ce ISCED - 1</vt:lpstr>
      <vt:lpstr>De ce ISCED - 1 </vt:lpstr>
      <vt:lpstr>PowerPoint Presentation</vt:lpstr>
      <vt:lpstr>De ce ISCED – 3 Țările care au adoptat ISCED 97-până în 1999</vt:lpstr>
      <vt:lpstr>PowerPoint Presentation</vt:lpstr>
      <vt:lpstr>PowerPoint Presentation</vt:lpstr>
      <vt:lpstr>De ce ISCED - 5  EURES: Portalul Mobilităţii Europene Pentru Ocuparea Forţei De Muncă</vt:lpstr>
      <vt:lpstr>De ce ISCED - 6 / ESCO-QUALIFICATIONS </vt:lpstr>
      <vt:lpstr>De ce ISCED -7</vt:lpstr>
      <vt:lpstr>De ce ISCED-7 </vt:lpstr>
      <vt:lpstr>De ce ISCED – 8 – ESCO </vt:lpstr>
      <vt:lpstr>ESCO - Modele de calificări înscrise pentru transparență și recunoaștere  </vt:lpstr>
      <vt:lpstr>Modele  </vt:lpstr>
      <vt:lpstr>Modele </vt:lpstr>
      <vt:lpstr>Modele </vt:lpstr>
      <vt:lpstr>Modele </vt:lpstr>
      <vt:lpstr>Modele </vt:lpstr>
      <vt:lpstr>QS-ranking - învățământul superior pe țări în Europa – nu suntem în top 50</vt:lpstr>
      <vt:lpstr>Pentru recunoașterea calificărilor din  învățământul superior mai sunt necesari doi pași  </vt:lpstr>
      <vt:lpstr>Planificare </vt:lpstr>
      <vt:lpstr>ECTS</vt:lpstr>
      <vt:lpstr>PowerPoint Presentation</vt:lpstr>
      <vt:lpstr>PowerPoint Presentation</vt:lpstr>
      <vt:lpstr>PowerPoint Presentation</vt:lpstr>
      <vt:lpstr>Vă mulțumim!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Cadrul european al calificărilor pentru învățarea pe tot parcursul vieții</dc:title>
  <dc:creator>Windows User</dc:creator>
  <cp:lastModifiedBy>Windows User</cp:lastModifiedBy>
  <cp:revision>264</cp:revision>
  <cp:lastPrinted>2017-08-04T10:14:30Z</cp:lastPrinted>
  <dcterms:created xsi:type="dcterms:W3CDTF">2017-06-22T03:56:51Z</dcterms:created>
  <dcterms:modified xsi:type="dcterms:W3CDTF">2019-07-17T15:03:44Z</dcterms:modified>
</cp:coreProperties>
</file>